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16" r:id="rId2"/>
    <p:sldId id="317" r:id="rId3"/>
    <p:sldId id="336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59" r:id="rId12"/>
    <p:sldId id="318" r:id="rId13"/>
    <p:sldId id="348" r:id="rId14"/>
    <p:sldId id="350" r:id="rId15"/>
    <p:sldId id="319" r:id="rId16"/>
    <p:sldId id="320" r:id="rId17"/>
    <p:sldId id="321" r:id="rId18"/>
    <p:sldId id="351" r:id="rId19"/>
    <p:sldId id="356" r:id="rId20"/>
    <p:sldId id="273" r:id="rId21"/>
    <p:sldId id="274" r:id="rId22"/>
    <p:sldId id="276" r:id="rId23"/>
    <p:sldId id="275" r:id="rId24"/>
    <p:sldId id="353" r:id="rId25"/>
    <p:sldId id="283" r:id="rId26"/>
    <p:sldId id="281" r:id="rId27"/>
    <p:sldId id="282" r:id="rId28"/>
    <p:sldId id="352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54" r:id="rId55"/>
    <p:sldId id="346" r:id="rId56"/>
    <p:sldId id="272" r:id="rId57"/>
    <p:sldId id="260" r:id="rId58"/>
    <p:sldId id="270" r:id="rId59"/>
    <p:sldId id="269" r:id="rId60"/>
    <p:sldId id="271" r:id="rId61"/>
    <p:sldId id="322" r:id="rId62"/>
    <p:sldId id="357" r:id="rId63"/>
    <p:sldId id="327" r:id="rId64"/>
    <p:sldId id="335" r:id="rId65"/>
    <p:sldId id="333" r:id="rId66"/>
    <p:sldId id="328" r:id="rId67"/>
    <p:sldId id="329" r:id="rId68"/>
    <p:sldId id="330" r:id="rId69"/>
    <p:sldId id="331" r:id="rId70"/>
    <p:sldId id="332" r:id="rId71"/>
    <p:sldId id="338" r:id="rId72"/>
    <p:sldId id="339" r:id="rId73"/>
    <p:sldId id="340" r:id="rId74"/>
    <p:sldId id="359" r:id="rId75"/>
    <p:sldId id="341" r:id="rId76"/>
    <p:sldId id="342" r:id="rId77"/>
    <p:sldId id="343" r:id="rId78"/>
    <p:sldId id="344" r:id="rId79"/>
    <p:sldId id="345" r:id="rId80"/>
    <p:sldId id="34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27E0D7-2AFF-40F9-83BB-A051BC7A9A4B}">
          <p14:sldIdLst>
            <p14:sldId id="316"/>
            <p14:sldId id="317"/>
            <p14:sldId id="336"/>
            <p14:sldId id="261"/>
          </p14:sldIdLst>
        </p14:section>
        <p14:section name="Integer Multiplication" id="{14A09AE0-4228-4685-A60C-278DEC09A0C7}">
          <p14:sldIdLst>
            <p14:sldId id="257"/>
            <p14:sldId id="262"/>
            <p14:sldId id="263"/>
            <p14:sldId id="264"/>
            <p14:sldId id="265"/>
            <p14:sldId id="266"/>
            <p14:sldId id="259"/>
            <p14:sldId id="318"/>
            <p14:sldId id="348"/>
            <p14:sldId id="350"/>
            <p14:sldId id="319"/>
            <p14:sldId id="320"/>
            <p14:sldId id="321"/>
            <p14:sldId id="351"/>
            <p14:sldId id="356"/>
          </p14:sldIdLst>
        </p14:section>
        <p14:section name="Subset Sum" id="{CAFB1007-8E66-4325-A0F5-6F3640A9FACA}">
          <p14:sldIdLst>
            <p14:sldId id="273"/>
            <p14:sldId id="274"/>
            <p14:sldId id="276"/>
            <p14:sldId id="275"/>
            <p14:sldId id="353"/>
            <p14:sldId id="283"/>
            <p14:sldId id="281"/>
            <p14:sldId id="282"/>
            <p14:sldId id="352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54"/>
          </p14:sldIdLst>
        </p14:section>
        <p14:section name="Fast Linear Algebra" id="{F89CA2E1-381A-4CB1-B8D5-6E9158F70DBE}">
          <p14:sldIdLst>
            <p14:sldId id="346"/>
            <p14:sldId id="272"/>
            <p14:sldId id="260"/>
            <p14:sldId id="270"/>
            <p14:sldId id="269"/>
            <p14:sldId id="271"/>
            <p14:sldId id="322"/>
            <p14:sldId id="357"/>
            <p14:sldId id="327"/>
            <p14:sldId id="335"/>
            <p14:sldId id="333"/>
            <p14:sldId id="328"/>
            <p14:sldId id="329"/>
            <p14:sldId id="330"/>
            <p14:sldId id="331"/>
            <p14:sldId id="332"/>
            <p14:sldId id="338"/>
            <p14:sldId id="339"/>
            <p14:sldId id="340"/>
            <p14:sldId id="359"/>
            <p14:sldId id="341"/>
            <p14:sldId id="342"/>
            <p14:sldId id="343"/>
            <p14:sldId id="344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161" autoAdjust="0"/>
  </p:normalViewPr>
  <p:slideViewPr>
    <p:cSldViewPr>
      <p:cViewPr varScale="1">
        <p:scale>
          <a:sx n="85" d="100"/>
          <a:sy n="85" d="100"/>
        </p:scale>
        <p:origin x="9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4249-CA7D-4E0E-AF0F-BBD4524B6F4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12566-4843-4E29-AD06-60479DDC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ppl.com/blog/2014/08/12/solving-linear-systems-and-inverting-a-matrix-is-equivalent-to-matrix-multiplication/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6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Pictures and explanation based on </a:t>
            </a:r>
            <a:r>
              <a:rPr lang="en-US" dirty="0" smtClean="0">
                <a:hlinkClick r:id="rId3"/>
              </a:rPr>
              <a:t>http://renatoppl.com/blog/2014/08/12/solving-linear-systems-and-inverting-a-matrix-is-equivalent-to-matrix-multiplication/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2.png"/><Relationship Id="rId7" Type="http://schemas.openxmlformats.org/officeDocument/2006/relationships/image" Target="../media/image1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2.xml"/><Relationship Id="rId16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3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8.png"/><Relationship Id="rId18" Type="http://schemas.openxmlformats.org/officeDocument/2006/relationships/image" Target="../media/image3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7.png"/><Relationship Id="rId2" Type="http://schemas.openxmlformats.org/officeDocument/2006/relationships/tags" Target="../tags/tag12.xml"/><Relationship Id="rId16" Type="http://schemas.openxmlformats.org/officeDocument/2006/relationships/image" Target="../media/image41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40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8.png"/><Relationship Id="rId18" Type="http://schemas.openxmlformats.org/officeDocument/2006/relationships/image" Target="../media/image37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6.png"/><Relationship Id="rId2" Type="http://schemas.openxmlformats.org/officeDocument/2006/relationships/tags" Target="../tags/tag23.xml"/><Relationship Id="rId16" Type="http://schemas.openxmlformats.org/officeDocument/2006/relationships/image" Target="../media/image4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42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3.png"/><Relationship Id="rId5" Type="http://schemas.openxmlformats.org/officeDocument/2006/relationships/image" Target="../media/image421.png"/><Relationship Id="rId4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50.png"/><Relationship Id="rId11" Type="http://schemas.openxmlformats.org/officeDocument/2006/relationships/image" Target="../media/image18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tags" Target="../tags/tag39.xm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(Graph) Algorithms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(a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little algebra goes a long 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</a:rPr>
              <a:t>way)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7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Jesper Nederlof</a:t>
            </a:r>
          </a:p>
          <a:p>
            <a:r>
              <a:rPr lang="en-US" dirty="0" smtClean="0"/>
              <a:t>NETWORKS training week ‘19</a:t>
            </a:r>
            <a:br>
              <a:rPr lang="en-US" dirty="0" smtClean="0"/>
            </a:br>
            <a:r>
              <a:rPr lang="en-US" dirty="0" err="1" smtClean="0"/>
              <a:t>Asperen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i="1" dirty="0" err="1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)*(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i="1" dirty="0" err="1" smtClean="0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i="1" dirty="0" err="1" smtClean="0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endParaRPr lang="en-US" i="1" dirty="0" smtClean="0">
              <a:solidFill>
                <a:schemeClr val="accent1"/>
              </a:solidFill>
              <a:latin typeface="Calisto MT" panose="02040603050505030304" pitchFamily="18" charset="0"/>
            </a:endParaRPr>
          </a:p>
          <a:p>
            <a:r>
              <a:rPr lang="en-US" dirty="0" smtClean="0"/>
              <a:t>Given </a:t>
            </a:r>
            <a:r>
              <a:rPr lang="en-US" dirty="0" err="1" smtClean="0">
                <a:solidFill>
                  <a:schemeClr val="accent2"/>
                </a:solidFill>
              </a:rPr>
              <a:t>a,b,c,d</a:t>
            </a:r>
            <a:r>
              <a:rPr lang="en-US" dirty="0" smtClean="0"/>
              <a:t>, compute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multiplications are needed?</a:t>
            </a:r>
          </a:p>
          <a:p>
            <a:endParaRPr lang="en-US" dirty="0"/>
          </a:p>
          <a:p>
            <a:r>
              <a:rPr lang="en-US" dirty="0" smtClean="0"/>
              <a:t>Only three! Try to find them </a:t>
            </a:r>
            <a:r>
              <a:rPr lang="en-US" dirty="0" smtClean="0">
                <a:sym typeface="Wingdings" panose="05000000000000000000" pitchFamily="2" charset="2"/>
              </a:rPr>
              <a:t>if you want...</a:t>
            </a:r>
            <a:endParaRPr lang="en-US" dirty="0" smtClean="0"/>
          </a:p>
          <a:p>
            <a:pPr lvl="1"/>
            <a:r>
              <a:rPr lang="en-US" dirty="0" smtClean="0"/>
              <a:t>Use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M1</a:t>
            </a:r>
            <a:r>
              <a:rPr lang="en-US" dirty="0" smtClean="0"/>
              <a:t> = ac, </a:t>
            </a:r>
            <a:r>
              <a:rPr lang="en-US" dirty="0" smtClean="0">
                <a:solidFill>
                  <a:schemeClr val="accent1"/>
                </a:solidFill>
              </a:rPr>
              <a:t>M2</a:t>
            </a:r>
            <a:r>
              <a:rPr lang="en-US" dirty="0" smtClean="0"/>
              <a:t>=</a:t>
            </a:r>
            <a:r>
              <a:rPr lang="en-US" dirty="0" err="1" smtClean="0"/>
              <a:t>bd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M3</a:t>
            </a:r>
            <a:r>
              <a:rPr lang="en-US" dirty="0" smtClean="0"/>
              <a:t>=…..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(ac-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= M1-M2</a:t>
            </a:r>
            <a:b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ad+bc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= M3-ac-bd = M3-M1-M2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school: complex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)*(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endParaRPr lang="en-US" i="1" dirty="0" smtClean="0">
              <a:solidFill>
                <a:schemeClr val="bg2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dirty="0" smtClean="0"/>
              <a:t>Given </a:t>
            </a:r>
            <a:r>
              <a:rPr lang="en-US" dirty="0" err="1" smtClean="0">
                <a:solidFill>
                  <a:schemeClr val="accent2"/>
                </a:solidFill>
              </a:rPr>
              <a:t>a,b,c,d</a:t>
            </a:r>
            <a:r>
              <a:rPr lang="en-US" dirty="0" smtClean="0"/>
              <a:t>, compute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multiplications are needed?</a:t>
            </a:r>
          </a:p>
          <a:p>
            <a:endParaRPr lang="en-US" dirty="0"/>
          </a:p>
          <a:p>
            <a:r>
              <a:rPr lang="en-US" dirty="0" smtClean="0"/>
              <a:t>Only three</a:t>
            </a:r>
            <a:r>
              <a:rPr lang="en-US" dirty="0"/>
              <a:t>! Try to find them </a:t>
            </a:r>
            <a:r>
              <a:rPr lang="en-US" dirty="0">
                <a:sym typeface="Wingdings" panose="05000000000000000000" pitchFamily="2" charset="2"/>
              </a:rPr>
              <a:t>if you want...</a:t>
            </a:r>
            <a:endParaRPr lang="en-US" dirty="0" smtClean="0"/>
          </a:p>
          <a:p>
            <a:pPr lvl="1"/>
            <a:r>
              <a:rPr lang="en-US" dirty="0" smtClean="0"/>
              <a:t>Use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M1</a:t>
            </a:r>
            <a:r>
              <a:rPr lang="en-US" dirty="0" smtClean="0"/>
              <a:t> = ac, </a:t>
            </a:r>
            <a:r>
              <a:rPr lang="en-US" dirty="0" smtClean="0">
                <a:solidFill>
                  <a:schemeClr val="accent1"/>
                </a:solidFill>
              </a:rPr>
              <a:t>M2</a:t>
            </a:r>
            <a:r>
              <a:rPr lang="en-US" dirty="0" smtClean="0"/>
              <a:t>=</a:t>
            </a:r>
            <a:r>
              <a:rPr lang="en-US" dirty="0" err="1" smtClean="0"/>
              <a:t>bd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M3</a:t>
            </a:r>
            <a:r>
              <a:rPr lang="en-US" dirty="0" smtClean="0"/>
              <a:t>=(</a:t>
            </a:r>
            <a:r>
              <a:rPr lang="en-US" dirty="0" err="1" smtClean="0"/>
              <a:t>a+b</a:t>
            </a:r>
            <a:r>
              <a:rPr lang="en-US" dirty="0" smtClean="0"/>
              <a:t>)(</a:t>
            </a:r>
            <a:r>
              <a:rPr lang="en-US" dirty="0" err="1" smtClean="0"/>
              <a:t>c+d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Then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(ac-</a:t>
            </a: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bd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ad+bc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-ac-bd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M3-M1-M2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school: complex numbers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5181600"/>
            <a:ext cx="31242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5562600"/>
            <a:ext cx="57150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can we multiply integers, really?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	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Reduces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-bit </a:t>
                </a:r>
                <a:r>
                  <a:rPr lang="en-US" sz="2400" dirty="0" err="1" smtClean="0"/>
                  <a:t>mults</a:t>
                </a:r>
                <a:r>
                  <a:rPr lang="en-US" sz="2400" dirty="0" smtClean="0"/>
                  <a:t> to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only</a:t>
                </a:r>
                <a:r>
                  <a:rPr lang="en-US" sz="2400" dirty="0" smtClean="0"/>
                  <a:t> </a:t>
                </a:r>
                <a:r>
                  <a:rPr lang="en-US" sz="24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four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 smtClean="0"/>
                  <a:t> bit </a:t>
                </a:r>
                <a:r>
                  <a:rPr lang="en-US" sz="2400" dirty="0" err="1" smtClean="0"/>
                  <a:t>mults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Use recursively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  <a:blipFill rotWithShape="0"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486400" y="1295400"/>
            <a:ext cx="3276600" cy="1368515"/>
            <a:chOff x="5562600" y="2593885"/>
            <a:chExt cx="3276600" cy="1368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407948609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486094869</m:t>
                        </m:r>
                      </m:oMath>
                    </m:oMathPara>
                  </a14:m>
                  <a:endParaRPr lang="en-US" sz="2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𝑞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946509485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</m:t>
                        </m:r>
                        <m: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23958233</m:t>
                        </m:r>
                      </m:oMath>
                    </m:oMathPara>
                  </a14:m>
                  <a:endParaRPr lang="en-US" sz="22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629400" y="2604572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604572"/>
                  <a:ext cx="4607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29400" y="3593068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593068"/>
                  <a:ext cx="46243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33466" y="2593885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466" y="2593885"/>
                  <a:ext cx="4660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92544" y="35930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544" y="3593068"/>
                  <a:ext cx="4660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49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can we multiply integers, really?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	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Reduces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-bit </a:t>
                </a:r>
                <a:r>
                  <a:rPr lang="en-US" sz="2400" dirty="0" err="1" smtClean="0"/>
                  <a:t>mults</a:t>
                </a:r>
                <a:r>
                  <a:rPr lang="en-US" sz="2400" dirty="0" smtClean="0"/>
                  <a:t> to only </a:t>
                </a:r>
                <a:r>
                  <a:rPr lang="en-US" sz="24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three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 smtClean="0"/>
                  <a:t> bit </a:t>
                </a:r>
                <a:r>
                  <a:rPr lang="en-US" sz="2400" dirty="0" err="1" smtClean="0"/>
                  <a:t>mults</a:t>
                </a:r>
                <a:r>
                  <a:rPr lang="en-US" sz="2400" dirty="0" smtClean="0"/>
                  <a:t>!</a:t>
                </a:r>
              </a:p>
              <a:p>
                <a:pPr marL="0" indent="0">
                  <a:buNone/>
                </a:pPr>
                <a:r>
                  <a:rPr lang="en-US" sz="2400" b="0" dirty="0" smtClean="0"/>
                  <a:t>Use recursively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1.585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  <a:blipFill rotWithShape="0"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486400" y="1295400"/>
            <a:ext cx="3276600" cy="1368515"/>
            <a:chOff x="5562600" y="2593885"/>
            <a:chExt cx="3276600" cy="1368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407948609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486094869</m:t>
                        </m:r>
                      </m:oMath>
                    </m:oMathPara>
                  </a14:m>
                  <a:endParaRPr lang="en-US" sz="2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𝑞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946509485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</m:t>
                        </m:r>
                        <m: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23958233</m:t>
                        </m:r>
                      </m:oMath>
                    </m:oMathPara>
                  </a14:m>
                  <a:endParaRPr lang="en-US" sz="22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629400" y="2604572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604572"/>
                  <a:ext cx="4607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29400" y="3593068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593068"/>
                  <a:ext cx="46243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33466" y="2593885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466" y="2593885"/>
                  <a:ext cx="4660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92544" y="35930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544" y="3593068"/>
                  <a:ext cx="4660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6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Karatsuba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304800" y="1066800"/>
                <a:ext cx="8382000" cy="3833165"/>
              </a:xfrm>
              <a:prstGeom prst="rect">
                <a:avLst/>
              </a:prstGeom>
              <a:solidFill>
                <a:srgbClr val="E7E6E2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In 1960, Andrey Kolmogorov conjectured that the thousands of years old 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141310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14131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4131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4131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4131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14131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 -time algorithm is optimal and he arranged a seminar at Moscow State University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with the goal of proving this conjecture.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i="1" dirty="0">
                  <a:solidFill>
                    <a:srgbClr val="141310"/>
                  </a:solidFill>
                  <a:latin typeface="Georgia" panose="02040502050405020303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However only a week into the seminar, the student Anatoly Karatsuba came up with an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141310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4131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14131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14131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alt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14131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 time algorithm.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1" u="none" strike="noStrike" cap="none" normalizeH="0" baseline="0" dirty="0" smtClean="0">
                  <a:ln>
                    <a:noFill/>
                  </a:ln>
                  <a:solidFill>
                    <a:srgbClr val="141310"/>
                  </a:solidFill>
                  <a:effectLst/>
                  <a:latin typeface="Georgia" panose="02040502050405020303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141310"/>
                    </a:solidFill>
                    <a:effectLst/>
                    <a:latin typeface="Georgia" panose="02040502050405020303" pitchFamily="18" charset="0"/>
                  </a:rPr>
                  <a:t>The algorithm was presented at the next seminar meeting and the seminar was terminated.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66800"/>
                <a:ext cx="8382000" cy="3833165"/>
              </a:xfrm>
              <a:prstGeom prst="rect">
                <a:avLst/>
              </a:prstGeom>
              <a:blipFill rotWithShape="0">
                <a:blip r:embed="rId2"/>
                <a:stretch>
                  <a:fillRect l="-1091" t="-795" r="-655" b="-302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0" y="11529365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0" y="5486400"/>
            <a:ext cx="8763000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There is a long history in complexity theory where guesses of the form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The obvious algorithm is optimal</a:t>
            </a:r>
            <a:r>
              <a:rPr lang="en-US" altLang="en-US" sz="2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”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have failed. 					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8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can we multiply integers, really?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Reduces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-bit </a:t>
                </a:r>
                <a:r>
                  <a:rPr lang="en-US" sz="2400" dirty="0" err="1" smtClean="0"/>
                  <a:t>mults</a:t>
                </a:r>
                <a:r>
                  <a:rPr lang="en-US" sz="2400" dirty="0" smtClean="0"/>
                  <a:t> to only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times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bit </a:t>
                </a:r>
                <a:r>
                  <a:rPr lang="en-US" sz="2400" dirty="0" err="1" smtClean="0"/>
                  <a:t>mults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 smtClean="0"/>
                  <a:t>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 smtClean="0"/>
                  <a:t>,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600" b="0" dirty="0" smtClean="0"/>
              </a:p>
              <a:p>
                <a:pPr marL="0" indent="0">
                  <a:buNone/>
                </a:pPr>
                <a:endParaRPr lang="en-US" sz="2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067800" cy="5029200"/>
              </a:xfrm>
              <a:blipFill rotWithShape="0"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86400" y="1295400"/>
            <a:ext cx="3276600" cy="1368515"/>
            <a:chOff x="5562600" y="2593885"/>
            <a:chExt cx="3276600" cy="1368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407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948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609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486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094</m:t>
                        </m:r>
                        <m:r>
                          <a:rPr lang="en-US" sz="22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869</m:t>
                        </m:r>
                      </m:oMath>
                    </m:oMathPara>
                  </a14:m>
                  <a:endParaRPr lang="en-US" sz="2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𝑞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509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485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</m:t>
                        </m:r>
                        <m:r>
                          <a:rPr lang="en-US" sz="2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</m:t>
                        </m:r>
                        <m: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958</m:t>
                        </m:r>
                        <m:r>
                          <a:rPr lang="en-US" sz="22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233</m:t>
                        </m:r>
                      </m:oMath>
                    </m:oMathPara>
                  </a14:m>
                  <a:endParaRPr lang="en-US" sz="22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2212" y="2604572"/>
                  <a:ext cx="433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12" y="2604572"/>
                  <a:ext cx="4333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90778" y="3593068"/>
                  <a:ext cx="4327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778" y="3593068"/>
                  <a:ext cx="4327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45033" y="259388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033" y="2593885"/>
                  <a:ext cx="46076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804111" y="35930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111" y="3593068"/>
                  <a:ext cx="4660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5492" y="1314254"/>
                <a:ext cx="652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92" y="1314254"/>
                <a:ext cx="6529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53400" y="129540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295400"/>
                <a:ext cx="46608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14908" y="2297668"/>
                <a:ext cx="4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08" y="2297668"/>
                <a:ext cx="46775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6065" y="2296884"/>
                <a:ext cx="65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65" y="2296884"/>
                <a:ext cx="6546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8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Given </a:t>
                </a:r>
                <a:r>
                  <a:rPr lang="en-US" sz="2400" dirty="0" smtClean="0"/>
                  <a:t>the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’s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’s </a:t>
                </a:r>
                <a:r>
                  <a:rPr lang="en-US" sz="2400" b="1" dirty="0" smtClean="0"/>
                  <a:t>compute </a:t>
                </a: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’s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Major result (FFT): If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 can do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mults!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Crucial ingredient: DFT matrix</a:t>
                </a:r>
              </a:p>
              <a:p>
                <a:r>
                  <a:rPr lang="en-US" sz="2400" dirty="0" smtClean="0"/>
                  <a:t>Evaluates a polynomial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cleverly chosen points.</a:t>
                </a:r>
              </a:p>
              <a:p>
                <a:r>
                  <a:rPr lang="en-US" sz="2400" dirty="0" smtClean="0"/>
                  <a:t>Matrix-</a:t>
                </a:r>
                <a:r>
                  <a:rPr lang="en-US" sz="2400" dirty="0" err="1" smtClean="0"/>
                  <a:t>vec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mult</a:t>
                </a:r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b="0" dirty="0" smtClean="0"/>
                  <a:t>!</a:t>
                </a:r>
              </a:p>
              <a:p>
                <a:r>
                  <a:rPr lang="en-US" sz="2400" dirty="0" smtClean="0"/>
                  <a:t>Also for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inverse</a:t>
                </a:r>
                <a:r>
                  <a:rPr lang="en-US" sz="2400" dirty="0" smtClean="0"/>
                  <a:t>!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Same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/>
                  <a:t>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back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41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can we multiply </a:t>
            </a:r>
            <a:r>
              <a:rPr lang="en-US" strike="sngStrike" dirty="0" smtClean="0"/>
              <a:t>integers</a:t>
            </a:r>
            <a:r>
              <a:rPr lang="en-US" dirty="0" smtClean="0"/>
              <a:t>, really?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0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polynomials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0" name="AutoShape 2" descr="{\displaystyle W={\frac {1}{\sqrt {N}}}{\begin{bmatrix}1&amp;1&amp;1&amp;1&amp;\cdots &amp;1\\1&amp;\omega &amp;\omega ^{2}&amp;\omega ^{3}&amp;\cdots &amp;\omega ^{N-1}\\1&amp;\omega ^{2}&amp;\omega ^{4}&amp;\omega ^{6}&amp;\cdots &amp;\omega ^{2(N-1)}\\1&amp;\omega ^{3}&amp;\omega ^{6}&amp;\omega ^{9}&amp;\cdots &amp;\omega ^{3(N-1)}\\\vdots &amp;\vdots &amp;\vdots &amp;\vdots &amp;\ddots &amp;\vdots \\1&amp;\omega ^{N-1}&amp;\omega ^{2(N-1)}&amp;\omega ^{3(N-1)}&amp;\cdots &amp;\omega ^{(N-1)(N-1)}\end{bmatrix}}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8000"/>
            <a:ext cx="3657600" cy="16459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77310" y="3195410"/>
            <a:ext cx="2772846" cy="1490561"/>
            <a:chOff x="5677310" y="3195410"/>
            <a:chExt cx="2772846" cy="1490561"/>
          </a:xfrm>
        </p:grpSpPr>
        <p:grpSp>
          <p:nvGrpSpPr>
            <p:cNvPr id="4" name="Group 3"/>
            <p:cNvGrpSpPr/>
            <p:nvPr/>
          </p:nvGrpSpPr>
          <p:grpSpPr>
            <a:xfrm>
              <a:off x="6216802" y="3214159"/>
              <a:ext cx="426850" cy="1471812"/>
              <a:chOff x="6216802" y="3214159"/>
              <a:chExt cx="426850" cy="147181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388454" y="321415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87582" y="345888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87043" y="37066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16802" y="431663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836129" y="32004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-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64440" y="346334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-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8900" y="370947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-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7310" y="431217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-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888350" y="3195410"/>
              <a:ext cx="426850" cy="1471812"/>
              <a:chOff x="6216802" y="3214159"/>
              <a:chExt cx="426850" cy="147181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388454" y="321415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87582" y="345888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87043" y="37066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16802" y="431663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983166" y="3197946"/>
              <a:ext cx="466990" cy="1458432"/>
              <a:chOff x="6216802" y="3227539"/>
              <a:chExt cx="466990" cy="14584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428594" y="322753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60821" y="34856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60438" y="372562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16802" y="431663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-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6556" y="3503864"/>
                <a:ext cx="86677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56" y="3503864"/>
                <a:ext cx="866776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0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can we multiply integers, really?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0678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Reduces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-bit </a:t>
                </a:r>
                <a:r>
                  <a:rPr lang="en-US" sz="2400" dirty="0" err="1" smtClean="0"/>
                  <a:t>mults</a:t>
                </a:r>
                <a:r>
                  <a:rPr lang="en-US" sz="2400" dirty="0" smtClean="0"/>
                  <a:t> to only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400" dirty="0" smtClean="0"/>
                  <a:t> times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bit </a:t>
                </a:r>
                <a:r>
                  <a:rPr lang="en-US" sz="2400" dirty="0" err="1" smtClean="0"/>
                  <a:t>mults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067800" cy="5562600"/>
              </a:xfrm>
              <a:blipFill rotWithShape="0"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86400" y="1172065"/>
            <a:ext cx="3276600" cy="1368515"/>
            <a:chOff x="5562600" y="2593885"/>
            <a:chExt cx="3276600" cy="1368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𝑝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407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948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609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486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094</m:t>
                        </m:r>
                        <m:r>
                          <a:rPr lang="en-US" sz="22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869</m:t>
                        </m:r>
                      </m:oMath>
                    </m:oMathPara>
                  </a14:m>
                  <a:endParaRPr lang="en-US" sz="2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𝑞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509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485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</m:t>
                        </m:r>
                        <m:r>
                          <a:rPr lang="en-US" sz="2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</m:t>
                        </m:r>
                        <m: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958</m:t>
                        </m:r>
                        <m:r>
                          <a:rPr lang="en-US" sz="22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233</m:t>
                        </m:r>
                      </m:oMath>
                    </m:oMathPara>
                  </a14:m>
                  <a:endParaRPr lang="en-US" sz="22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971800"/>
                  <a:ext cx="3276600" cy="6858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2212" y="2604572"/>
                  <a:ext cx="433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12" y="2604572"/>
                  <a:ext cx="4333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90778" y="3593068"/>
                  <a:ext cx="4327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778" y="3593068"/>
                  <a:ext cx="4327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45033" y="259388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033" y="2593885"/>
                  <a:ext cx="46076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804111" y="35930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111" y="3593068"/>
                  <a:ext cx="4660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5492" y="1190919"/>
                <a:ext cx="652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92" y="1190919"/>
                <a:ext cx="6529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53400" y="1172065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172065"/>
                <a:ext cx="46608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14908" y="2174333"/>
                <a:ext cx="467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08" y="2174333"/>
                <a:ext cx="46775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6065" y="2173549"/>
                <a:ext cx="65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65" y="2173549"/>
                <a:ext cx="65466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b="10481"/>
          <a:stretch/>
        </p:blipFill>
        <p:spPr>
          <a:xfrm>
            <a:off x="3352800" y="2809973"/>
            <a:ext cx="5505155" cy="2447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5255696"/>
                <a:ext cx="42239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2019            Harvey-van der </a:t>
                </a:r>
                <a:r>
                  <a:rPr lang="en-US" sz="1600" dirty="0" err="1" smtClean="0"/>
                  <a:t>Hoeven</a:t>
                </a:r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2019            </a:t>
                </a:r>
                <a:r>
                  <a:rPr lang="en-US" sz="1600" dirty="0" err="1" smtClean="0"/>
                  <a:t>Afshani-Freksen</a:t>
                </a:r>
                <a:r>
                  <a:rPr lang="en-US" sz="1600" dirty="0" smtClean="0"/>
                  <a:t>-</a:t>
                </a:r>
                <a:br>
                  <a:rPr lang="en-US" sz="1600" dirty="0" smtClean="0"/>
                </a:br>
                <a:r>
                  <a:rPr lang="en-US" sz="1600" dirty="0" smtClean="0"/>
                  <a:t>	 </a:t>
                </a:r>
                <a:r>
                  <a:rPr lang="en-US" sz="1600" dirty="0" err="1" smtClean="0"/>
                  <a:t>Kamma</a:t>
                </a:r>
                <a:r>
                  <a:rPr lang="en-US" sz="1600" dirty="0" smtClean="0"/>
                  <a:t>-Green Larsen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*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255696"/>
                <a:ext cx="4223977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722" t="-2206" r="-43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819400" y="4800600"/>
            <a:ext cx="609600" cy="0"/>
          </a:xfrm>
          <a:prstGeom prst="straightConnector1">
            <a:avLst/>
          </a:prstGeom>
          <a:ln w="1905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00" y="4572000"/>
                <a:ext cx="25908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Used in practice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10000 &lt;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&lt; 40000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2590800" cy="609600"/>
              </a:xfrm>
              <a:prstGeom prst="rect">
                <a:avLst/>
              </a:prstGeom>
              <a:blipFill rotWithShape="0">
                <a:blip r:embed="rId14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4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lower bound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rjlipton.files.wordpress.com/2019/04/flowfig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3" y="1417638"/>
            <a:ext cx="85820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862" y="3657600"/>
            <a:ext cx="8574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Network Coding Conjecture [Li&amp;Li’04]: </a:t>
            </a:r>
          </a:p>
          <a:p>
            <a:r>
              <a:rPr lang="en-US" sz="2400" i="1" dirty="0"/>
              <a:t>The coding rate is never better than </a:t>
            </a:r>
            <a:r>
              <a:rPr lang="en-US" sz="2400" i="1" dirty="0" smtClean="0"/>
              <a:t>the multi-commodity </a:t>
            </a:r>
            <a:r>
              <a:rPr lang="en-US" sz="2400" i="1" dirty="0"/>
              <a:t>flow </a:t>
            </a:r>
            <a:r>
              <a:rPr lang="en-US" sz="2400" i="1" dirty="0" smtClean="0"/>
              <a:t>rate,</a:t>
            </a:r>
            <a:br>
              <a:rPr lang="en-US" sz="2400" i="1" dirty="0" smtClean="0"/>
            </a:br>
            <a:r>
              <a:rPr lang="en-US" sz="2400" i="1" dirty="0" smtClean="0"/>
              <a:t>in </a:t>
            </a:r>
            <a:r>
              <a:rPr lang="en-US" sz="2400" i="1" dirty="0"/>
              <a:t>undirected </a:t>
            </a:r>
            <a:r>
              <a:rPr lang="en-US" sz="2400" i="1" dirty="0" smtClean="0"/>
              <a:t>graphs.</a:t>
            </a:r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029200"/>
                <a:ext cx="872565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Theorem [AFKG, ICALP 2019]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Assuming </a:t>
                </a:r>
                <a:r>
                  <a:rPr lang="en-US" sz="2400" i="1" dirty="0"/>
                  <a:t>Conjecture 1, </a:t>
                </a:r>
                <a:r>
                  <a:rPr lang="en-US" sz="2400" i="1" dirty="0" smtClean="0"/>
                  <a:t>every Boolean</a:t>
                </a:r>
                <a:br>
                  <a:rPr lang="en-US" sz="2400" i="1" dirty="0" smtClean="0"/>
                </a:br>
                <a:r>
                  <a:rPr lang="en-US" sz="2400" i="1" dirty="0" smtClean="0"/>
                  <a:t> circuit </a:t>
                </a:r>
                <a:r>
                  <a:rPr lang="en-US" sz="2400" i="1" dirty="0"/>
                  <a:t>with bounded </a:t>
                </a:r>
                <a:r>
                  <a:rPr lang="en-US" sz="2400" i="1" dirty="0" smtClean="0"/>
                  <a:t>in and </a:t>
                </a:r>
                <a:r>
                  <a:rPr lang="en-US" sz="2400" i="1" dirty="0"/>
                  <a:t>out degrees that computes the </a:t>
                </a:r>
                <a:r>
                  <a:rPr lang="en-US" sz="2400" i="1" dirty="0" smtClean="0"/>
                  <a:t>product</a:t>
                </a:r>
                <a:br>
                  <a:rPr lang="en-US" sz="2400" i="1" dirty="0" smtClean="0"/>
                </a:br>
                <a:r>
                  <a:rPr lang="en-US" sz="2400" i="1" dirty="0" smtClean="0"/>
                  <a:t> </a:t>
                </a:r>
                <a:r>
                  <a:rPr lang="en-US" sz="2400" i="1" dirty="0"/>
                  <a:t>of two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-bit numbers has size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200"/>
                <a:ext cx="872565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118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9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4868"/>
            <a:ext cx="7819679" cy="35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(Preliminary)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Addition and Multiplication</a:t>
            </a:r>
          </a:p>
          <a:p>
            <a:r>
              <a:rPr lang="en-US" sz="2400" dirty="0" smtClean="0"/>
              <a:t>Linear Algebra</a:t>
            </a:r>
          </a:p>
          <a:p>
            <a:endParaRPr lang="en-US" sz="2400" dirty="0" smtClean="0"/>
          </a:p>
          <a:p>
            <a:r>
              <a:rPr lang="en-US" sz="2400" dirty="0" smtClean="0"/>
              <a:t>(Bipartite) Perfect Matchings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(`assignment problem’)</a:t>
            </a:r>
          </a:p>
          <a:p>
            <a:r>
              <a:rPr lang="en-US" sz="2400" dirty="0" smtClean="0"/>
              <a:t>Short paths</a:t>
            </a:r>
          </a:p>
          <a:p>
            <a:endParaRPr lang="en-US" sz="2400" dirty="0" smtClean="0"/>
          </a:p>
          <a:p>
            <a:r>
              <a:rPr lang="en-US" sz="2400" dirty="0" smtClean="0"/>
              <a:t>Cliques</a:t>
            </a:r>
          </a:p>
          <a:p>
            <a:r>
              <a:rPr lang="en-US" sz="2400" dirty="0" smtClean="0"/>
              <a:t>Set Cover</a:t>
            </a:r>
          </a:p>
          <a:p>
            <a:r>
              <a:rPr lang="en-US" sz="2400" dirty="0" smtClean="0"/>
              <a:t>Steiner Trees</a:t>
            </a:r>
          </a:p>
          <a:p>
            <a:endParaRPr lang="en-US" sz="2400" dirty="0"/>
          </a:p>
          <a:p>
            <a:r>
              <a:rPr lang="en-US" sz="2400" dirty="0" smtClean="0"/>
              <a:t>Finding Long Paths</a:t>
            </a:r>
          </a:p>
          <a:p>
            <a:r>
              <a:rPr lang="en-US" sz="2400" dirty="0" smtClean="0"/>
              <a:t>Finding (short) Hamiltonian cycles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(`Traveling Salesman Problem’)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If time left: A simple Probabilistically Checkable Proof for NP</a:t>
            </a:r>
          </a:p>
        </p:txBody>
      </p:sp>
    </p:spTree>
    <p:extLst>
      <p:ext uri="{BB962C8B-B14F-4D97-AF65-F5344CB8AC3E}">
        <p14:creationId xmlns:p14="http://schemas.microsoft.com/office/powerpoint/2010/main" val="2045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  <a:br>
              <a:rPr lang="en-US" dirty="0" smtClean="0"/>
            </a:br>
            <a:r>
              <a:rPr lang="en-US" dirty="0" smtClean="0"/>
              <a:t>(Subset Sum)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1026" name="LaTeX: \textsc{Subset Sum}" descr="\textsc{Subset Su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aTeX: \displaystyle \sum_{i \in X}a_i=.." descr="\displaystyle \sum_{i \in X}a_i=t?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LaTeX: n" descr="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a_1,\ldots,a_n" descr="a_1,\ldots,a_n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t" descr="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23320"/>
            <a:ext cx="1341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X \subseteq \{1,\ldots,n\}" descr="X \subseteq \{1,\ldots,n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uble Wave 7"/>
          <p:cNvSpPr/>
          <p:nvPr/>
        </p:nvSpPr>
        <p:spPr>
          <a:xfrm>
            <a:off x="5051874" y="3247169"/>
            <a:ext cx="3912614" cy="967468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NP-complete!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sp>
        <p:nvSpPr>
          <p:cNvPr id="85" name="Rounded Rectangle 84"/>
          <p:cNvSpPr/>
          <p:nvPr/>
        </p:nvSpPr>
        <p:spPr>
          <a:xfrm>
            <a:off x="211613" y="4503023"/>
            <a:ext cx="8712968" cy="1872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648135" y="5085184"/>
            <a:ext cx="7140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 {1 2 3 4 5 6 7 8 9 10 11 12},   = 50</a:t>
            </a:r>
            <a:endParaRPr lang="nl-NL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nl-NL" sz="2800" b="1" dirty="0"/>
          </a:p>
        </p:txBody>
      </p:sp>
      <p:pic>
        <p:nvPicPr>
          <p:cNvPr id="1027" name="LaTeX: n" descr="n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LaTeX: a_1,\ldots,a_n" descr="a_1,\ldots,a_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LaTeX: t" descr="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23320"/>
            <a:ext cx="1341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LaTeX: X \subseteq \{1,\ldots,n\}" descr="X \subseteq \{1,\ldots,n\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LaTeX: \displaystyle \sum_{i \in X}a_i=.." descr="\displaystyle \sum_{i \in X}a_i=t?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ouble Wave 15"/>
          <p:cNvSpPr/>
          <p:nvPr/>
        </p:nvSpPr>
        <p:spPr>
          <a:xfrm>
            <a:off x="5051874" y="3247169"/>
            <a:ext cx="3912614" cy="967468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NP-complete!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8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1095" name="LaTeX: n" descr="n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" name="LaTeX: a_1,\ldots,a_n" descr="a_1,\ldots,a_n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LaTeX: t" descr="t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18443"/>
            <a:ext cx="134112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LaTeX: X \subseteq \{1,\ldots,n\}" descr="X \subseteq \{1,\ldots,n\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ounded Rectangle 84"/>
          <p:cNvSpPr/>
          <p:nvPr/>
        </p:nvSpPr>
        <p:spPr>
          <a:xfrm>
            <a:off x="211613" y="4503023"/>
            <a:ext cx="8712968" cy="1872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48135" y="5085184"/>
            <a:ext cx="7140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 {1 2 3 4 5 6 7 </a:t>
            </a:r>
            <a:r>
              <a:rPr lang="en-US" sz="4000" dirty="0" smtClean="0">
                <a:solidFill>
                  <a:schemeClr val="accent2"/>
                </a:solidFill>
              </a:rPr>
              <a:t>8 9 10 11 12</a:t>
            </a:r>
            <a:r>
              <a:rPr lang="en-US" sz="4000" dirty="0" smtClean="0"/>
              <a:t>},   = 50</a:t>
            </a:r>
            <a:endParaRPr lang="nl-NL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nl-NL" sz="2800" b="1" dirty="0"/>
          </a:p>
        </p:txBody>
      </p:sp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aTeX: \displaystyle \sum_{i \in X}a_i=.." descr="\displaystyle \sum_{i \in X}a_i=t?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uble Wave 16"/>
          <p:cNvSpPr/>
          <p:nvPr/>
        </p:nvSpPr>
        <p:spPr>
          <a:xfrm>
            <a:off x="5051874" y="3247169"/>
            <a:ext cx="3912614" cy="967468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NP-complete!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57200" y="980728"/>
                <a:ext cx="8229600" cy="58772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eaLnBrk="0"/>
                <a:r>
                  <a:rPr lang="nl-NL" dirty="0" smtClean="0"/>
                  <a:t>Target:               </a:t>
                </a:r>
              </a:p>
              <a:p>
                <a:pPr eaLnBrk="0"/>
                <a:r>
                  <a:rPr lang="en-US" dirty="0" smtClean="0">
                    <a:solidFill>
                      <a:schemeClr val="bg1"/>
                    </a:solidFill>
                  </a:rPr>
                  <a:t>There are 5 solutions! </a:t>
                </a:r>
              </a:p>
              <a:p>
                <a:pPr marL="0" indent="0" eaLnBrk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≔|{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300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endParaRPr lang="en-US" sz="3000" b="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3000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3000" dirty="0" smtClean="0">
                    <a:solidFill>
                      <a:schemeClr val="bg1"/>
                    </a:solidFill>
                  </a:rPr>
                  <a:t>, </a:t>
                </a:r>
                <a:r>
                  <a:rPr lang="nl-NL" sz="30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nl-NL" sz="3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nl-NL" sz="300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r>
                  <a:rPr lang="nl-NL" sz="3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980728"/>
                <a:ext cx="8229600" cy="5877272"/>
              </a:xfrm>
              <a:blipFill rotWithShape="0">
                <a:blip r:embed="rId5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4212" y="1556792"/>
            <a:ext cx="497924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3 20 58 90 267 493 869 </a:t>
            </a:r>
            <a:r>
              <a:rPr lang="nl-NL" sz="2800" dirty="0" smtClean="0">
                <a:solidFill>
                  <a:schemeClr val="tx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1000 </a:t>
            </a:r>
            <a:r>
              <a:rPr lang="nl-NL" sz="2800" dirty="0">
                <a:solidFill>
                  <a:schemeClr val="tx1"/>
                </a:solidFill>
              </a:rPr>
              <a:t>1153 1246 1598 1766 1922</a:t>
            </a:r>
          </a:p>
        </p:txBody>
      </p:sp>
      <p:pic>
        <p:nvPicPr>
          <p:cNvPr id="1026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57200" y="980728"/>
                <a:ext cx="8229600" cy="58772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eaLnBrk="0"/>
                <a:r>
                  <a:rPr lang="nl-NL" dirty="0" smtClean="0"/>
                  <a:t>Target:               </a:t>
                </a:r>
              </a:p>
              <a:p>
                <a:pPr eaLnBrk="0"/>
                <a:r>
                  <a:rPr lang="en-US" dirty="0" smtClean="0"/>
                  <a:t>There are 5 solutions! </a:t>
                </a:r>
              </a:p>
              <a:p>
                <a:pPr marL="0" indent="0" eaLnBrk="0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≔|{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m:rPr>
                        <m:lit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300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endParaRPr lang="en-US" sz="3000" b="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3000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3000" dirty="0" smtClean="0">
                    <a:solidFill>
                      <a:schemeClr val="bg1"/>
                    </a:solidFill>
                  </a:rPr>
                  <a:t>, </a:t>
                </a:r>
                <a:r>
                  <a:rPr lang="nl-NL" sz="30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nl-NL" sz="3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nl-NL" sz="3000" dirty="0" smtClean="0">
                  <a:solidFill>
                    <a:schemeClr val="bg1"/>
                  </a:solidFill>
                </a:endParaRPr>
              </a:p>
              <a:p>
                <a:pPr marL="0" indent="0" eaLnBrk="0">
                  <a:buNone/>
                </a:pPr>
                <a:r>
                  <a:rPr lang="nl-NL" sz="3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980728"/>
                <a:ext cx="8229600" cy="5877272"/>
              </a:xfrm>
              <a:blipFill rotWithShape="0">
                <a:blip r:embed="rId5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2"/>
          <a:stretch/>
        </p:blipFill>
        <p:spPr>
          <a:xfrm>
            <a:off x="6889432" y="1143000"/>
            <a:ext cx="2137048" cy="4265712"/>
          </a:xfrm>
          <a:prstGeom prst="rect">
            <a:avLst/>
          </a:prstGeom>
        </p:spPr>
      </p:pic>
      <p:pic>
        <p:nvPicPr>
          <p:cNvPr id="1026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27672" y="496756"/>
            <a:ext cx="5216528" cy="1728192"/>
            <a:chOff x="5224179" y="496756"/>
            <a:chExt cx="5216528" cy="1728192"/>
          </a:xfrm>
        </p:grpSpPr>
        <p:sp>
          <p:nvSpPr>
            <p:cNvPr id="7" name="Oval Callout 6"/>
            <p:cNvSpPr/>
            <p:nvPr/>
          </p:nvSpPr>
          <p:spPr>
            <a:xfrm>
              <a:off x="5224179" y="496756"/>
              <a:ext cx="5216528" cy="1728192"/>
            </a:xfrm>
            <a:prstGeom prst="wedgeEllipseCallout">
              <a:avLst>
                <a:gd name="adj1" fmla="val -10512"/>
                <a:gd name="adj2" fmla="val 42651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r="5650"/>
            <a:stretch/>
          </p:blipFill>
          <p:spPr>
            <a:xfrm>
              <a:off x="5638800" y="856795"/>
              <a:ext cx="4473527" cy="1055365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19444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9261"/>
            <a:ext cx="9036496" cy="4525963"/>
          </a:xfrm>
        </p:spPr>
        <p:txBody>
          <a:bodyPr>
            <a:noAutofit/>
          </a:bodyPr>
          <a:lstStyle/>
          <a:p>
            <a:r>
              <a:rPr lang="nl-NL" sz="2400" dirty="0"/>
              <a:t>Initiated in </a:t>
            </a:r>
            <a:r>
              <a:rPr lang="nl-NL" sz="2400" dirty="0" smtClean="0"/>
              <a:t>1950's </a:t>
            </a:r>
            <a:r>
              <a:rPr lang="nl-NL" sz="2400" dirty="0"/>
              <a:t>by </a:t>
            </a:r>
            <a:r>
              <a:rPr lang="nl-NL" sz="2400" dirty="0" smtClean="0"/>
              <a:t>Bellman </a:t>
            </a:r>
            <a:r>
              <a:rPr lang="nl-NL" sz="2400" dirty="0"/>
              <a:t>in his </a:t>
            </a:r>
            <a:r>
              <a:rPr lang="nl-NL" sz="2400" dirty="0" err="1"/>
              <a:t>book</a:t>
            </a:r>
            <a:r>
              <a:rPr lang="nl-NL" sz="2400" dirty="0"/>
              <a:t>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i="1" dirty="0" smtClean="0"/>
              <a:t>	"Bottleneck Problems </a:t>
            </a:r>
            <a:r>
              <a:rPr lang="nl-NL" sz="2400" i="1" dirty="0"/>
              <a:t>and </a:t>
            </a:r>
            <a:r>
              <a:rPr lang="nl-NL" sz="2400" i="1" dirty="0" err="1"/>
              <a:t>Dynamic</a:t>
            </a:r>
            <a:r>
              <a:rPr lang="nl-NL" sz="2400" i="1" dirty="0"/>
              <a:t> </a:t>
            </a:r>
            <a:r>
              <a:rPr lang="nl-NL" sz="2400" i="1" dirty="0" smtClean="0"/>
              <a:t>Programming"</a:t>
            </a:r>
            <a:endParaRPr lang="nl-NL" sz="2400" i="1" dirty="0"/>
          </a:p>
          <a:p>
            <a:endParaRPr lang="nl-NL" sz="2400" dirty="0" smtClean="0"/>
          </a:p>
          <a:p>
            <a:r>
              <a:rPr lang="nl-NL" sz="2400" dirty="0" err="1" smtClean="0"/>
              <a:t>Nowadays</a:t>
            </a:r>
            <a:r>
              <a:rPr lang="nl-NL" sz="2400" dirty="0" smtClean="0"/>
              <a:t> </a:t>
            </a:r>
            <a:r>
              <a:rPr lang="nl-NL" sz="2400" dirty="0"/>
              <a:t>one of </a:t>
            </a:r>
            <a:r>
              <a:rPr lang="nl-NL" sz="2400" dirty="0" smtClean="0"/>
              <a:t>most </a:t>
            </a:r>
            <a:r>
              <a:rPr lang="nl-NL" sz="2400" dirty="0"/>
              <a:t>prominent algorithmic techniques </a:t>
            </a:r>
            <a:r>
              <a:rPr lang="nl-NL" sz="2400" dirty="0" smtClean="0"/>
              <a:t>in designing </a:t>
            </a:r>
            <a:r>
              <a:rPr lang="nl-NL" sz="2400" dirty="0"/>
              <a:t>algorithms.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Discussed</a:t>
            </a:r>
            <a:r>
              <a:rPr lang="nl-NL" sz="2400" dirty="0" smtClean="0"/>
              <a:t> </a:t>
            </a:r>
            <a:r>
              <a:rPr lang="nl-NL" sz="2400" dirty="0"/>
              <a:t>in any basic course or </a:t>
            </a:r>
            <a:r>
              <a:rPr lang="nl-NL" sz="2400" dirty="0" smtClean="0"/>
              <a:t>text book </a:t>
            </a:r>
            <a:r>
              <a:rPr lang="nl-NL" sz="2400" dirty="0"/>
              <a:t>on </a:t>
            </a:r>
            <a:r>
              <a:rPr lang="nl-NL" sz="2400" dirty="0" err="1" smtClean="0"/>
              <a:t>algorithms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081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9261"/>
            <a:ext cx="9036496" cy="4525963"/>
          </a:xfrm>
        </p:spPr>
        <p:txBody>
          <a:bodyPr>
            <a:noAutofit/>
          </a:bodyPr>
          <a:lstStyle/>
          <a:p>
            <a:r>
              <a:rPr lang="nl-NL" sz="2400" dirty="0"/>
              <a:t>The method works with a big table of data that has to be stored </a:t>
            </a:r>
            <a:r>
              <a:rPr lang="nl-NL" sz="2400" dirty="0" smtClean="0"/>
              <a:t>in the </a:t>
            </a:r>
            <a:r>
              <a:rPr lang="nl-NL" sz="2400" dirty="0"/>
              <a:t>(preferably working) </a:t>
            </a:r>
            <a:r>
              <a:rPr lang="nl-NL" sz="2400" dirty="0" smtClean="0"/>
              <a:t>memory</a:t>
            </a:r>
          </a:p>
          <a:p>
            <a:endParaRPr lang="nl-NL" sz="2400" dirty="0"/>
          </a:p>
          <a:p>
            <a:r>
              <a:rPr lang="nl-NL" sz="2400" dirty="0"/>
              <a:t>A relatively easy procedure computes new table entries </a:t>
            </a:r>
            <a:r>
              <a:rPr lang="nl-NL" sz="2400" dirty="0" smtClean="0"/>
              <a:t>using already </a:t>
            </a:r>
            <a:r>
              <a:rPr lang="nl-NL" sz="2400" dirty="0"/>
              <a:t>computed </a:t>
            </a:r>
            <a:r>
              <a:rPr lang="nl-NL" sz="2400" dirty="0" err="1"/>
              <a:t>table</a:t>
            </a:r>
            <a:r>
              <a:rPr lang="nl-NL" sz="2400" dirty="0"/>
              <a:t> </a:t>
            </a:r>
            <a:r>
              <a:rPr lang="nl-NL" sz="2400" dirty="0" smtClean="0"/>
              <a:t>entries</a:t>
            </a:r>
          </a:p>
          <a:p>
            <a:endParaRPr lang="nl-NL" sz="2400" dirty="0"/>
          </a:p>
          <a:p>
            <a:r>
              <a:rPr lang="nl-NL" sz="2400" dirty="0"/>
              <a:t>This easy procedure is often so easy that we just write it down as </a:t>
            </a:r>
            <a:r>
              <a:rPr lang="nl-NL" sz="2400" dirty="0" smtClean="0"/>
              <a:t>a single </a:t>
            </a:r>
            <a:r>
              <a:rPr lang="nl-NL" sz="2400" dirty="0"/>
              <a:t>formula, obtaining </a:t>
            </a:r>
            <a:r>
              <a:rPr lang="nl-NL" sz="2400" dirty="0" smtClean="0"/>
              <a:t>a </a:t>
            </a:r>
            <a:r>
              <a:rPr lang="nl-NL" sz="2400" i="1" dirty="0" smtClean="0"/>
              <a:t>recurrence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710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57200" y="980728"/>
                <a:ext cx="8229600" cy="58772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eaLnBrk="0"/>
                <a:r>
                  <a:rPr lang="nl-NL" dirty="0" smtClean="0"/>
                  <a:t>Target:               </a:t>
                </a:r>
              </a:p>
              <a:p>
                <a:pPr eaLnBrk="0"/>
                <a:r>
                  <a:rPr lang="en-US" dirty="0" smtClean="0"/>
                  <a:t>There are 5 solutions! </a:t>
                </a:r>
              </a:p>
              <a:p>
                <a:pPr marL="0" indent="0" eaLnBrk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≔|{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3000" dirty="0" smtClean="0"/>
              </a:p>
              <a:p>
                <a:pPr marL="0" indent="0" eaLnBrk="0">
                  <a:buNone/>
                </a:pPr>
                <a:endParaRPr lang="en-US" sz="3000" b="0" dirty="0" smtClean="0"/>
              </a:p>
              <a:p>
                <a:pPr marL="0" indent="0" eaLnBrk="0">
                  <a:buNone/>
                </a:pPr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3000" dirty="0" smtClean="0"/>
                  <a:t> </a:t>
                </a:r>
              </a:p>
              <a:p>
                <a:pPr marL="0" indent="0" eaLnBrk="0">
                  <a:buNone/>
                </a:pPr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3000" dirty="0" smtClean="0"/>
                  <a:t>, </a:t>
                </a:r>
                <a:r>
                  <a:rPr lang="nl-NL" sz="3000" dirty="0" err="1" smtClean="0"/>
                  <a:t>if</a:t>
                </a:r>
                <a:r>
                  <a:rPr lang="nl-NL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nl-NL" sz="3000" dirty="0" smtClean="0"/>
              </a:p>
              <a:p>
                <a:pPr marL="0" indent="0" eaLnBrk="0">
                  <a:buNone/>
                </a:pPr>
                <a:r>
                  <a:rPr lang="nl-NL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980728"/>
                <a:ext cx="8229600" cy="5877272"/>
              </a:xfrm>
              <a:blipFill rotWithShape="0">
                <a:blip r:embed="rId5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2"/>
          <a:stretch/>
        </p:blipFill>
        <p:spPr>
          <a:xfrm>
            <a:off x="6889432" y="1143000"/>
            <a:ext cx="2137048" cy="4265712"/>
          </a:xfrm>
          <a:prstGeom prst="rect">
            <a:avLst/>
          </a:prstGeom>
        </p:spPr>
      </p:pic>
      <p:pic>
        <p:nvPicPr>
          <p:cNvPr id="1026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527672" y="496756"/>
            <a:ext cx="5216528" cy="1728192"/>
          </a:xfrm>
          <a:prstGeom prst="wedgeEllipseCallout">
            <a:avLst>
              <a:gd name="adj1" fmla="val -10512"/>
              <a:gd name="adj2" fmla="val 4265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5650"/>
          <a:stretch/>
        </p:blipFill>
        <p:spPr>
          <a:xfrm>
            <a:off x="5942293" y="856795"/>
            <a:ext cx="4473527" cy="10553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59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5329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Rely crucial on `cancellation’</a:t>
                </a:r>
              </a:p>
              <a:p>
                <a:pPr lvl="1"/>
                <a:r>
                  <a:rPr lang="en-US" dirty="0" smtClean="0"/>
                  <a:t>i.e. subtraction, vanishing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Can be quite counter-intuitive </a:t>
                </a:r>
              </a:p>
              <a:p>
                <a:endParaRPr lang="en-US" dirty="0"/>
              </a:p>
              <a:p>
                <a:r>
                  <a:rPr lang="en-US" dirty="0" smtClean="0"/>
                  <a:t>Often leads to fastest algorithm</a:t>
                </a:r>
              </a:p>
              <a:p>
                <a:pPr lvl="1"/>
                <a:r>
                  <a:rPr lang="en-US" dirty="0" smtClean="0"/>
                  <a:t>Sometimes people are even </a:t>
                </a:r>
                <a:r>
                  <a:rPr lang="en-US" dirty="0" err="1" smtClean="0"/>
                  <a:t>desparate</a:t>
                </a:r>
                <a:r>
                  <a:rPr lang="en-US" dirty="0" smtClean="0"/>
                  <a:t> to find `combinatorial’ algorithms!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36813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1823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0990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7288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7740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6970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4456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5930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3437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6369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00000000  (=23,958,233×    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71874699   (=23,958,233×   30)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(=23,958,233×  800)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+ (=23,958,233×5,000)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 (=139,676,498,390)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33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475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80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95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2434168"/>
            <a:ext cx="2895600" cy="1147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8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67" y="909930"/>
            <a:ext cx="2883705" cy="1197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pPr eaLnBrk="0"/>
                <a:r>
                  <a:rPr lang="nl-NL" sz="2600" b="1" dirty="0" smtClean="0"/>
                  <a:t>Bellman </a:t>
                </a:r>
                <a:r>
                  <a:rPr lang="nl-NL" sz="2600" dirty="0" smtClean="0"/>
                  <a:t>50’s: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space</a:t>
                </a:r>
              </a:p>
              <a:p>
                <a:pPr eaLnBrk="0"/>
                <a:r>
                  <a:rPr lang="en-US" sz="2600" dirty="0" smtClean="0"/>
                  <a:t>NP-complete: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2600" dirty="0" smtClean="0"/>
                  <a:t> </a:t>
                </a:r>
                <a:r>
                  <a:rPr lang="nl-NL" sz="2600" dirty="0" err="1" smtClean="0"/>
                  <a:t>can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be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exponential</a:t>
                </a:r>
                <a:r>
                  <a:rPr lang="nl-NL" sz="2600" dirty="0" smtClean="0"/>
                  <a:t> in </a:t>
                </a:r>
                <a:r>
                  <a:rPr lang="nl-NL" sz="2600" dirty="0" err="1" smtClean="0"/>
                  <a:t>the</a:t>
                </a:r>
                <a:r>
                  <a:rPr lang="nl-NL" sz="2600" dirty="0" smtClean="0"/>
                  <a:t> input </a:t>
                </a:r>
                <a:r>
                  <a:rPr lang="nl-NL" sz="2600" dirty="0" err="1" smtClean="0"/>
                  <a:t>size</a:t>
                </a:r>
                <a:r>
                  <a:rPr lang="nl-NL" sz="2600" dirty="0" smtClean="0"/>
                  <a:t>!</a:t>
                </a:r>
              </a:p>
              <a:p>
                <a:pPr eaLnBrk="0"/>
                <a:r>
                  <a:rPr lang="nl-NL" sz="2600" dirty="0" err="1" smtClean="0"/>
                  <a:t>Can</a:t>
                </a:r>
                <a:r>
                  <a:rPr lang="nl-NL" sz="2600" dirty="0" smtClean="0"/>
                  <a:t> we </a:t>
                </a:r>
                <a:r>
                  <a:rPr lang="nl-NL" sz="2600" dirty="0" err="1" smtClean="0"/>
                  <a:t>improve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space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usage</a:t>
                </a:r>
                <a:r>
                  <a:rPr lang="nl-NL" sz="2600" dirty="0" smtClean="0"/>
                  <a:t>?</a:t>
                </a:r>
              </a:p>
              <a:p>
                <a:pPr marL="0" indent="0" eaLnBrk="0">
                  <a:buNone/>
                </a:pPr>
                <a:r>
                  <a:rPr lang="nl-NL" sz="2600" b="1" dirty="0" smtClean="0"/>
                  <a:t>LN’10: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</a:t>
                </a:r>
                <a:r>
                  <a:rPr lang="nl-NL" sz="2600" dirty="0" err="1" smtClean="0"/>
                  <a:t>space</a:t>
                </a:r>
                <a:r>
                  <a:rPr lang="nl-NL" sz="2600" dirty="0" smtClean="0"/>
                  <a:t>.</a:t>
                </a:r>
              </a:p>
              <a:p>
                <a:pPr marL="0" indent="0" eaLnBrk="0">
                  <a:buNone/>
                </a:pPr>
                <a:r>
                  <a:rPr lang="nl-NL" sz="2600" dirty="0" smtClean="0"/>
                  <a:t>Idea: </a:t>
                </a:r>
                <a:r>
                  <a:rPr lang="nl-NL" sz="2600" dirty="0" err="1" smtClean="0"/>
                  <a:t>Determine</a:t>
                </a:r>
                <a:r>
                  <a:rPr lang="nl-NL" sz="2600" dirty="0" smtClean="0"/>
                  <a:t> coëfficiënt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NL" sz="260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ctrlPr>
                          <a:rPr lang="nl-NL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nl-NL" sz="2600" dirty="0" smtClean="0"/>
              </a:p>
              <a:p>
                <a:pPr marL="0" indent="0" eaLnBrk="0">
                  <a:buNone/>
                </a:pPr>
                <a:endParaRPr lang="nl-NL" sz="2600" dirty="0"/>
              </a:p>
              <a:p>
                <a:pPr marL="0" indent="0" eaLnBrk="0">
                  <a:buNone/>
                </a:pPr>
                <a:endParaRPr lang="nl-NL" sz="2600" dirty="0"/>
              </a:p>
              <a:p>
                <a:pPr eaLnBrk="0"/>
                <a:endParaRPr lang="nl-NL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5"/>
                <a:stretch>
                  <a:fillRect l="-125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4038600"/>
                <a:ext cx="3670492" cy="1131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3670492" cy="1131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57200" y="5329535"/>
            <a:ext cx="7736116" cy="1409890"/>
            <a:chOff x="457200" y="5329535"/>
            <a:chExt cx="7736116" cy="1409890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5329535"/>
              <a:ext cx="575093" cy="1376065"/>
              <a:chOff x="4724400" y="4419600"/>
              <a:chExt cx="575093" cy="13760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57122" y="4495800"/>
                <a:ext cx="457200" cy="12998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724400" y="4419600"/>
                    <a:ext cx="5226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4419600"/>
                    <a:ext cx="522644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724400" y="5257800"/>
                    <a:ext cx="5750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5257800"/>
                    <a:ext cx="575093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737729" y="4800600"/>
                    <a:ext cx="5053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7729" y="4800600"/>
                    <a:ext cx="505330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TextBox 8"/>
            <p:cNvSpPr txBox="1"/>
            <p:nvPr/>
          </p:nvSpPr>
          <p:spPr>
            <a:xfrm>
              <a:off x="989188" y="5770413"/>
              <a:ext cx="351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=</a:t>
              </a:r>
              <a:endParaRPr lang="en-US" sz="2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32092" y="5480866"/>
              <a:ext cx="2895600" cy="114853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80177" y="5480865"/>
              <a:ext cx="2490740" cy="1120833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7197307" y="5363360"/>
              <a:ext cx="575093" cy="1376065"/>
              <a:chOff x="4724400" y="4419600"/>
              <a:chExt cx="575093" cy="1376065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757122" y="4495800"/>
                <a:ext cx="457200" cy="12998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724400" y="4419600"/>
                    <a:ext cx="5226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4419600"/>
                    <a:ext cx="522644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724400" y="5257800"/>
                    <a:ext cx="5750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5257800"/>
                    <a:ext cx="575093" cy="4616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737729" y="4800600"/>
                    <a:ext cx="5053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7729" y="4800600"/>
                    <a:ext cx="505330" cy="4616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4082263" y="5401369"/>
              <a:ext cx="4651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(</a:t>
              </a:r>
              <a:endParaRPr lang="en-US" sz="7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28124" y="5431382"/>
              <a:ext cx="4651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)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25723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11959"/>
              </p:ext>
            </p:extLst>
          </p:nvPr>
        </p:nvGraphicFramePr>
        <p:xfrm>
          <a:off x="3887124" y="2800901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6789"/>
                <a:gridCol w="66789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6" y="2792705"/>
            <a:ext cx="457200" cy="522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36" y="2792704"/>
            <a:ext cx="457200" cy="5226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56920" y="26385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(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8636" y="2624398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50249"/>
              </p:ext>
            </p:extLst>
          </p:nvPr>
        </p:nvGraphicFramePr>
        <p:xfrm>
          <a:off x="5861240" y="2783399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6789"/>
                <a:gridCol w="66789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52" y="2775203"/>
            <a:ext cx="457200" cy="5226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52" y="2775202"/>
            <a:ext cx="457200" cy="5226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31036" y="2621021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(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2752" y="2606896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83287" y="2514600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87" y="2514600"/>
                <a:ext cx="53893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56038"/>
              </p:ext>
            </p:extLst>
          </p:nvPr>
        </p:nvGraphicFramePr>
        <p:xfrm>
          <a:off x="7840604" y="2783399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6789"/>
                <a:gridCol w="66789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16" y="2775203"/>
            <a:ext cx="457200" cy="5226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16" y="2775202"/>
            <a:ext cx="457200" cy="52263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010400" y="2621021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(</a:t>
            </a:r>
            <a:endParaRPr lang="en-US" sz="4800" dirty="0"/>
          </a:p>
        </p:txBody>
      </p:sp>
      <p:sp>
        <p:nvSpPr>
          <p:cNvPr id="47" name="TextBox 46"/>
          <p:cNvSpPr txBox="1"/>
          <p:nvPr/>
        </p:nvSpPr>
        <p:spPr>
          <a:xfrm>
            <a:off x="8832116" y="2606896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)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62651" y="2514600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51" y="2514600"/>
                <a:ext cx="53893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84543"/>
              </p:ext>
            </p:extLst>
          </p:nvPr>
        </p:nvGraphicFramePr>
        <p:xfrm>
          <a:off x="3427534" y="833695"/>
          <a:ext cx="1166999" cy="116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75"/>
                <a:gridCol w="145875"/>
                <a:gridCol w="145875"/>
                <a:gridCol w="145875"/>
                <a:gridCol w="145875"/>
                <a:gridCol w="152001"/>
                <a:gridCol w="139748"/>
                <a:gridCol w="145875"/>
              </a:tblGrid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07112"/>
              </p:ext>
            </p:extLst>
          </p:nvPr>
        </p:nvGraphicFramePr>
        <p:xfrm>
          <a:off x="4800600" y="816193"/>
          <a:ext cx="1166999" cy="116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75"/>
                <a:gridCol w="145875"/>
                <a:gridCol w="145875"/>
                <a:gridCol w="145875"/>
                <a:gridCol w="145875"/>
                <a:gridCol w="152001"/>
                <a:gridCol w="139748"/>
                <a:gridCol w="145875"/>
              </a:tblGrid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53845"/>
              </p:ext>
            </p:extLst>
          </p:nvPr>
        </p:nvGraphicFramePr>
        <p:xfrm>
          <a:off x="6172200" y="816193"/>
          <a:ext cx="1166999" cy="116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75"/>
                <a:gridCol w="145875"/>
                <a:gridCol w="145875"/>
                <a:gridCol w="145875"/>
                <a:gridCol w="145875"/>
                <a:gridCol w="152001"/>
                <a:gridCol w="139748"/>
                <a:gridCol w="145875"/>
              </a:tblGrid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</a:tr>
              <a:tr h="1456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5907" marR="35907" marT="17953" marB="17953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907" marR="35907" marT="17953" marB="17953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381014" y="833695"/>
            <a:ext cx="1451102" cy="1135916"/>
            <a:chOff x="7381014" y="833695"/>
            <a:chExt cx="1451102" cy="1135916"/>
          </a:xfrm>
        </p:grpSpPr>
        <p:sp>
          <p:nvSpPr>
            <p:cNvPr id="5" name="TextBox 4"/>
            <p:cNvSpPr txBox="1"/>
            <p:nvPr/>
          </p:nvSpPr>
          <p:spPr>
            <a:xfrm>
              <a:off x="7381014" y="12140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96200" y="833695"/>
              <a:ext cx="1135916" cy="11359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77652" y="11883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764190" y="5188684"/>
            <a:ext cx="1135916" cy="1135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145642" y="554334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381014" y="5505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5400000">
            <a:off x="3999403" y="33228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5400000">
            <a:off x="5978355" y="33072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5400000">
            <a:off x="8035625" y="33025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48334"/>
              </p:ext>
            </p:extLst>
          </p:nvPr>
        </p:nvGraphicFramePr>
        <p:xfrm>
          <a:off x="3850552" y="3733800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3881"/>
                <a:gridCol w="69697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33492"/>
              </p:ext>
            </p:extLst>
          </p:nvPr>
        </p:nvGraphicFramePr>
        <p:xfrm>
          <a:off x="5808254" y="3733800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6789"/>
                <a:gridCol w="66789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03398"/>
              </p:ext>
            </p:extLst>
          </p:nvPr>
        </p:nvGraphicFramePr>
        <p:xfrm>
          <a:off x="7878486" y="3818636"/>
          <a:ext cx="534312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9"/>
                <a:gridCol w="66789"/>
                <a:gridCol w="66789"/>
                <a:gridCol w="66789"/>
                <a:gridCol w="66789"/>
                <a:gridCol w="69594"/>
                <a:gridCol w="63984"/>
                <a:gridCol w="66789"/>
              </a:tblGrid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</a:tr>
              <a:tr h="66675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6440" marR="16440" marT="8220" marB="822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6440" marR="16440" marT="8220" marB="822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20" y="3751303"/>
            <a:ext cx="457200" cy="52263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20761"/>
            <a:ext cx="457200" cy="522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61571" y="2523520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571" y="2523520"/>
                <a:ext cx="53893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1339" y="349168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39" y="3491686"/>
                <a:ext cx="5389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  <p:bldP spid="30" grpId="0"/>
      <p:bldP spid="46" grpId="0"/>
      <p:bldP spid="47" grpId="0"/>
      <p:bldP spid="48" grpId="0"/>
      <p:bldP spid="8" grpId="0"/>
      <p:bldP spid="55" grpId="0" animBg="1"/>
      <p:bldP spid="56" grpId="0"/>
      <p:bldP spid="57" grpId="0"/>
      <p:bldP spid="58" grpId="0"/>
      <p:bldP spid="59" grpId="0"/>
      <p:bldP spid="60" grpId="0"/>
      <p:bldP spid="67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734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20697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467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7194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64250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49868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4774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0157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9049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72655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823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65005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8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0020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80998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5407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89984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71874699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3296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6993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3796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76447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1478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31636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2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transform for 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68760"/>
            <a:ext cx="8229600" cy="5141168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This works because of two reasons:</a:t>
            </a:r>
          </a:p>
          <a:p>
            <a:pPr lvl="1" eaLnBrk="0"/>
            <a:r>
              <a:rPr lang="en-US" dirty="0" smtClean="0"/>
              <a:t>The fact that the transformation is invertible assures we can recover the required value from the transformed values.</a:t>
            </a:r>
          </a:p>
          <a:p>
            <a:pPr lvl="1" eaLnBrk="0"/>
            <a:r>
              <a:rPr lang="en-US" dirty="0" smtClean="0"/>
              <a:t>The fact that the dependence in the transformed table becomes simpler assures we gain something by using the transformation.</a:t>
            </a:r>
          </a:p>
          <a:p>
            <a:pPr eaLnBrk="0"/>
            <a:r>
              <a:rPr lang="nl-NL" dirty="0" smtClean="0"/>
              <a:t>In </a:t>
            </a:r>
            <a:r>
              <a:rPr lang="nl-NL" dirty="0" err="1"/>
              <a:t>general</a:t>
            </a:r>
            <a:r>
              <a:rPr lang="nl-NL" dirty="0"/>
              <a:t>, </a:t>
            </a:r>
            <a:r>
              <a:rPr lang="nl-NL" dirty="0" err="1"/>
              <a:t>many</a:t>
            </a:r>
            <a:r>
              <a:rPr lang="nl-NL" dirty="0"/>
              <a:t> tricks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multiplying</a:t>
            </a:r>
            <a:r>
              <a:rPr lang="nl-NL" dirty="0"/>
              <a:t> chain of (explicit) matrices </a:t>
            </a:r>
            <a:r>
              <a:rPr lang="nl-NL" dirty="0" err="1" smtClean="0"/>
              <a:t>quickly</a:t>
            </a:r>
            <a:r>
              <a:rPr lang="nl-NL" dirty="0" smtClean="0"/>
              <a:t>	</a:t>
            </a:r>
            <a:endParaRPr lang="nl-NL" dirty="0"/>
          </a:p>
          <a:p>
            <a:pPr lvl="1" eaLnBrk="0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matrices have low rank?</a:t>
            </a:r>
            <a:endParaRPr lang="nl-NL" dirty="0"/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107364" y="3043232"/>
            <a:ext cx="9416360" cy="167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10294" dirty="0" smtClean="0"/>
              <a:t>                         </a:t>
            </a:r>
            <a:r>
              <a:rPr lang="en-US" sz="4400" dirty="0" smtClean="0"/>
              <a:t> 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232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pPr eaLnBrk="0"/>
                <a:r>
                  <a:rPr lang="nl-NL" sz="2600" b="1" dirty="0" smtClean="0"/>
                  <a:t>Bellman </a:t>
                </a:r>
                <a:r>
                  <a:rPr lang="nl-NL" sz="2600" dirty="0" smtClean="0"/>
                  <a:t>50’s: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space</a:t>
                </a:r>
              </a:p>
              <a:p>
                <a:pPr eaLnBrk="0"/>
                <a:r>
                  <a:rPr lang="en-US" sz="2600" dirty="0" smtClean="0"/>
                  <a:t>NP-complete: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2600" dirty="0" smtClean="0"/>
                  <a:t> </a:t>
                </a:r>
                <a:r>
                  <a:rPr lang="nl-NL" sz="2600" dirty="0" err="1" smtClean="0"/>
                  <a:t>can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be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exponential</a:t>
                </a:r>
                <a:r>
                  <a:rPr lang="nl-NL" sz="2600" dirty="0" smtClean="0"/>
                  <a:t> in </a:t>
                </a:r>
                <a:r>
                  <a:rPr lang="nl-NL" sz="2600" dirty="0" err="1" smtClean="0"/>
                  <a:t>the</a:t>
                </a:r>
                <a:r>
                  <a:rPr lang="nl-NL" sz="2600" dirty="0" smtClean="0"/>
                  <a:t> input </a:t>
                </a:r>
                <a:r>
                  <a:rPr lang="nl-NL" sz="2600" dirty="0" err="1" smtClean="0"/>
                  <a:t>size</a:t>
                </a:r>
                <a:r>
                  <a:rPr lang="nl-NL" sz="2600" dirty="0" smtClean="0"/>
                  <a:t>!</a:t>
                </a:r>
              </a:p>
              <a:p>
                <a:pPr eaLnBrk="0"/>
                <a:r>
                  <a:rPr lang="nl-NL" sz="2600" dirty="0" err="1" smtClean="0"/>
                  <a:t>Can</a:t>
                </a:r>
                <a:r>
                  <a:rPr lang="nl-NL" sz="2600" dirty="0" smtClean="0"/>
                  <a:t> we </a:t>
                </a:r>
                <a:r>
                  <a:rPr lang="nl-NL" sz="2600" dirty="0" err="1" smtClean="0"/>
                  <a:t>improve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space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usage</a:t>
                </a:r>
                <a:r>
                  <a:rPr lang="nl-NL" sz="2600" dirty="0" smtClean="0"/>
                  <a:t>?</a:t>
                </a:r>
              </a:p>
              <a:p>
                <a:pPr marL="0" indent="0" eaLnBrk="0">
                  <a:buNone/>
                </a:pPr>
                <a:r>
                  <a:rPr lang="nl-NL" sz="2600" b="1" dirty="0" smtClean="0"/>
                  <a:t>LN’10: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space</a:t>
                </a:r>
              </a:p>
              <a:p>
                <a:pPr marL="0" indent="0" eaLnBrk="0">
                  <a:buNone/>
                </a:pPr>
                <a:r>
                  <a:rPr lang="nl-NL" sz="2600" dirty="0" err="1" smtClean="0"/>
                  <a:t>Can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also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be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applied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to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Knapsack</a:t>
                </a:r>
                <a:r>
                  <a:rPr lang="nl-NL" sz="2600" dirty="0" smtClean="0"/>
                  <a:t> </a:t>
                </a:r>
                <a:r>
                  <a:rPr lang="nl-NL" sz="2600" dirty="0" err="1" smtClean="0"/>
                  <a:t>problem</a:t>
                </a:r>
                <a:endParaRPr lang="nl-NL" sz="2600" dirty="0" smtClean="0"/>
              </a:p>
              <a:p>
                <a:pPr marL="0" indent="0" eaLnBrk="0">
                  <a:buNone/>
                </a:pPr>
                <a:r>
                  <a:rPr lang="en-US" sz="2600" dirty="0" smtClean="0"/>
                  <a:t>DP: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nl-NL" sz="2600" dirty="0" smtClean="0"/>
                  <a:t>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nl-NL" sz="2600" dirty="0" smtClean="0"/>
                  <a:t> space </a:t>
                </a:r>
                <a:endParaRPr lang="nl-NL" sz="2600" dirty="0"/>
              </a:p>
              <a:p>
                <a:pPr marL="0" indent="0" eaLnBrk="0">
                  <a:buNone/>
                </a:pPr>
                <a:r>
                  <a:rPr lang="nl-NL" sz="2600" b="1" dirty="0"/>
                  <a:t>LN’10: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/>
                  <a:t> time,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/>
                  <a:t> space</a:t>
                </a:r>
              </a:p>
              <a:p>
                <a:pPr marL="0" indent="0" eaLnBrk="0">
                  <a:buNone/>
                </a:pPr>
                <a:endParaRPr lang="nl-NL" sz="2600" dirty="0"/>
              </a:p>
              <a:p>
                <a:pPr marL="0" indent="0" eaLnBrk="0">
                  <a:buNone/>
                </a:pPr>
                <a:r>
                  <a:rPr lang="nl-NL" sz="2600" b="1" dirty="0" smtClean="0"/>
                  <a:t>B’17: </a:t>
                </a:r>
                <a:r>
                  <a:rPr lang="nl-NL" sz="2600" dirty="0" smtClean="0"/>
                  <a:t>Subset </a:t>
                </a:r>
                <a:r>
                  <a:rPr lang="nl-NL" sz="2600" dirty="0" err="1" smtClean="0"/>
                  <a:t>Sum</a:t>
                </a:r>
                <a:r>
                  <a:rPr lang="nl-NL" sz="2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time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600" dirty="0" smtClean="0"/>
                  <a:t>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4"/>
                <a:stretch>
                  <a:fillRect l="-125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743200"/>
            <a:ext cx="2205037" cy="18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Linear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4568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57563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98950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3541693"/>
            <a:ext cx="885659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Seems to require </a:t>
            </a:r>
            <a:r>
              <a:rPr lang="en-US" sz="2800" dirty="0" smtClean="0">
                <a:solidFill>
                  <a:srgbClr val="FF0000"/>
                </a:solidFill>
              </a:rPr>
              <a:t>8</a:t>
            </a:r>
            <a:r>
              <a:rPr lang="en-US" sz="2800" dirty="0" smtClean="0"/>
              <a:t> multiplications.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Multiplying </a:t>
            </a:r>
            <a:r>
              <a:rPr lang="en-US" sz="2800" dirty="0" err="1" smtClean="0"/>
              <a:t>nxn</a:t>
            </a:r>
            <a:r>
              <a:rPr lang="en-US" sz="2800" dirty="0" smtClean="0"/>
              <a:t> matrices seems to take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multiplications.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 thought by researchers for a while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then…. </a:t>
            </a:r>
            <a:r>
              <a:rPr lang="en-US" sz="2800" dirty="0"/>
              <a:t>i</a:t>
            </a:r>
            <a:r>
              <a:rPr lang="en-US" sz="2800" dirty="0" smtClean="0"/>
              <a:t>n 1969……                   : </a:t>
            </a:r>
            <a:r>
              <a:rPr lang="en-US" sz="2800" dirty="0" smtClean="0">
                <a:solidFill>
                  <a:srgbClr val="00B050"/>
                </a:solidFill>
              </a:rPr>
              <a:t>n</a:t>
            </a:r>
            <a:r>
              <a:rPr lang="en-US" sz="2800" baseline="30000" dirty="0" smtClean="0">
                <a:solidFill>
                  <a:srgbClr val="00B050"/>
                </a:solidFill>
              </a:rPr>
              <a:t>2.81</a:t>
            </a:r>
            <a:r>
              <a:rPr lang="en-US" sz="2800" baseline="-250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multiplications!</a:t>
            </a:r>
            <a:r>
              <a:rPr lang="en-US" sz="2800" dirty="0" smtClean="0"/>
              <a:t>   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C:\Users\jnederlo\Desktop\Strass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82" y="4953000"/>
            <a:ext cx="1166618" cy="13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4484" y="6336268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Volker </a:t>
            </a:r>
            <a:r>
              <a:rPr lang="en-US" i="1" dirty="0" err="1" smtClean="0"/>
              <a:t>Strassen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2286000" y="5486400"/>
            <a:ext cx="1676400" cy="849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81650" y="4976261"/>
            <a:ext cx="1504750" cy="1729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5046664"/>
            <a:ext cx="2895600" cy="1729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82690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5719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91020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429000"/>
            <a:ext cx="24963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M1: (</a:t>
            </a:r>
            <a:r>
              <a:rPr lang="en-US" sz="2800" dirty="0" err="1" smtClean="0">
                <a:solidFill>
                  <a:schemeClr val="accent1"/>
                </a:solidFill>
              </a:rPr>
              <a:t>a+d</a:t>
            </a:r>
            <a:r>
              <a:rPr lang="en-US" sz="2800" dirty="0" smtClean="0">
                <a:solidFill>
                  <a:schemeClr val="accent1"/>
                </a:solidFill>
              </a:rPr>
              <a:t>)(</a:t>
            </a:r>
            <a:r>
              <a:rPr lang="en-US" sz="2800" dirty="0" err="1" smtClean="0">
                <a:solidFill>
                  <a:schemeClr val="accent1"/>
                </a:solidFill>
              </a:rPr>
              <a:t>e+h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M2: (</a:t>
            </a:r>
            <a:r>
              <a:rPr lang="en-US" sz="2800" dirty="0" err="1">
                <a:solidFill>
                  <a:schemeClr val="accent1"/>
                </a:solidFill>
              </a:rPr>
              <a:t>c</a:t>
            </a:r>
            <a:r>
              <a:rPr lang="en-US" sz="2800" dirty="0" err="1" smtClean="0">
                <a:solidFill>
                  <a:schemeClr val="accent1"/>
                </a:solidFill>
              </a:rPr>
              <a:t>+d</a:t>
            </a:r>
            <a:r>
              <a:rPr lang="en-US" sz="2800" dirty="0" smtClean="0">
                <a:solidFill>
                  <a:schemeClr val="accent1"/>
                </a:solidFill>
              </a:rPr>
              <a:t>)e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M5: (</a:t>
            </a:r>
            <a:r>
              <a:rPr lang="en-US" sz="2800" dirty="0" err="1" smtClean="0">
                <a:solidFill>
                  <a:schemeClr val="accent1"/>
                </a:solidFill>
              </a:rPr>
              <a:t>a+b</a:t>
            </a:r>
            <a:r>
              <a:rPr lang="en-US" sz="2800" dirty="0" smtClean="0">
                <a:solidFill>
                  <a:schemeClr val="accent1"/>
                </a:solidFill>
              </a:rPr>
              <a:t>)*h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M6: (c-a)*(</a:t>
            </a:r>
            <a:r>
              <a:rPr lang="en-US" sz="2800" dirty="0" err="1" smtClean="0">
                <a:solidFill>
                  <a:schemeClr val="accent1"/>
                </a:solidFill>
              </a:rPr>
              <a:t>e+f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M7: (b-d)*(</a:t>
            </a:r>
            <a:r>
              <a:rPr lang="en-US" sz="2800" dirty="0" err="1" smtClean="0">
                <a:solidFill>
                  <a:schemeClr val="accent1"/>
                </a:solidFill>
              </a:rPr>
              <a:t>g+h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66846"/>
              </p:ext>
            </p:extLst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95878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80048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27724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22662"/>
              </p:ext>
            </p:extLst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4174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34442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01705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07408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AE+FG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51141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2558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3429000"/>
            <a:ext cx="262604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M1: (A+D)(E+H)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M2: (C+D)E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M5: (A+B)*H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M6: (C-A)*(E+F)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M7: (B-D)*(G+H)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90115"/>
              </p:ext>
            </p:extLst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77343"/>
              </p:ext>
            </p:extLst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36108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1433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5845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39780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AE+FG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07923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12343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581400"/>
            <a:ext cx="7632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mult</a:t>
            </a:r>
            <a:r>
              <a:rPr lang="en-US" sz="2400" dirty="0" smtClean="0"/>
              <a:t> of 4x4 matrices -&gt; 7 </a:t>
            </a:r>
            <a:r>
              <a:rPr lang="en-US" sz="2400" dirty="0" err="1" smtClean="0"/>
              <a:t>mult’s</a:t>
            </a:r>
            <a:r>
              <a:rPr lang="en-US" sz="2400" dirty="0" smtClean="0"/>
              <a:t> of 2x2 matrices -&gt;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49 multiplications of numbers</a:t>
            </a:r>
          </a:p>
          <a:p>
            <a:endParaRPr lang="en-US" sz="2400" dirty="0"/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mult</a:t>
            </a:r>
            <a:r>
              <a:rPr lang="en-US" sz="2400" dirty="0" smtClean="0"/>
              <a:t> of </a:t>
            </a:r>
            <a:r>
              <a:rPr lang="en-US" sz="2400" dirty="0" err="1" smtClean="0"/>
              <a:t>nxn</a:t>
            </a:r>
            <a:r>
              <a:rPr lang="en-US" sz="2400" dirty="0" smtClean="0"/>
              <a:t> matrices -&gt;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lg(n)</a:t>
            </a:r>
            <a:r>
              <a:rPr lang="en-US" sz="2400" dirty="0" smtClean="0"/>
              <a:t>=2</a:t>
            </a:r>
            <a:r>
              <a:rPr lang="en-US" sz="2400" baseline="30000" dirty="0" smtClean="0"/>
              <a:t>lg(7)*</a:t>
            </a:r>
            <a:r>
              <a:rPr lang="en-US" sz="2400" baseline="30000" dirty="0" err="1" smtClean="0"/>
              <a:t>lg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=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lg</a:t>
            </a:r>
            <a:r>
              <a:rPr lang="en-US" sz="2400" baseline="30000" dirty="0" smtClean="0"/>
              <a:t>(7)</a:t>
            </a:r>
            <a:r>
              <a:rPr lang="en-US" sz="2400" dirty="0" smtClean="0"/>
              <a:t>=n</a:t>
            </a:r>
            <a:r>
              <a:rPr lang="en-US" sz="2400" baseline="30000" dirty="0" smtClean="0"/>
              <a:t>2.81 </a:t>
            </a:r>
            <a:r>
              <a:rPr lang="en-US" sz="2400" dirty="0" smtClean="0"/>
              <a:t>multiplications of numbers.</a:t>
            </a:r>
          </a:p>
        </p:txBody>
      </p:sp>
    </p:spTree>
    <p:extLst>
      <p:ext uri="{BB962C8B-B14F-4D97-AF65-F5344CB8AC3E}">
        <p14:creationId xmlns:p14="http://schemas.microsoft.com/office/powerpoint/2010/main" val="18811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3000"/>
            <a:ext cx="6076950" cy="5437271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1295400"/>
                <a:ext cx="3657600" cy="16764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 smtClean="0"/>
                  <a:t> smallest constant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matrix multiplication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295400"/>
                <a:ext cx="3657600" cy="1676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2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Group-Theoretic Matrix </a:t>
            </a:r>
            <a:r>
              <a:rPr lang="en-US" dirty="0" err="1" smtClean="0"/>
              <a:t>Mult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Natural idea, reduce to some polynomial multiplication</a:t>
            </a:r>
          </a:p>
          <a:p>
            <a:endParaRPr lang="en-US" sz="2600" dirty="0" smtClean="0"/>
          </a:p>
          <a:p>
            <a:r>
              <a:rPr lang="en-US" sz="2600" dirty="0" smtClean="0"/>
              <a:t>Cohn, </a:t>
            </a:r>
            <a:r>
              <a:rPr lang="en-US" sz="2600" dirty="0" err="1" smtClean="0"/>
              <a:t>Umans</a:t>
            </a:r>
            <a:r>
              <a:rPr lang="en-US" sz="2600" dirty="0" smtClean="0"/>
              <a:t> (and others):</a:t>
            </a:r>
          </a:p>
          <a:p>
            <a:pPr lvl="1"/>
            <a:r>
              <a:rPr lang="en-US" sz="2400" dirty="0" smtClean="0"/>
              <a:t>Rephrases existing algorithms as embedding matrix </a:t>
            </a:r>
            <a:r>
              <a:rPr lang="en-US" sz="2400" dirty="0" err="1" smtClean="0"/>
              <a:t>mult</a:t>
            </a:r>
            <a:r>
              <a:rPr lang="en-US" sz="2400" dirty="0" smtClean="0"/>
              <a:t> in general polynomial multiplication</a:t>
            </a:r>
            <a:br>
              <a:rPr lang="en-US" sz="2400" dirty="0" smtClean="0"/>
            </a:br>
            <a:r>
              <a:rPr lang="en-US" sz="2400" dirty="0" smtClean="0"/>
              <a:t>(group algebra’s)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time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𝐿𝑈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  <m:nary>
                          <m:naryPr>
                            <m:chr m:val="∏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0">
                <a:blip r:embed="rId3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62000" y="2724150"/>
            <a:ext cx="4876800" cy="1299587"/>
            <a:chOff x="762000" y="2724150"/>
            <a:chExt cx="6934200" cy="1847850"/>
          </a:xfrm>
        </p:grpSpPr>
        <p:sp>
          <p:nvSpPr>
            <p:cNvPr id="2" name="Rectangle 1"/>
            <p:cNvSpPr/>
            <p:nvPr/>
          </p:nvSpPr>
          <p:spPr>
            <a:xfrm>
              <a:off x="762000" y="2724150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2743200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7400" y="2733675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86504" y="3234531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77304" y="3228975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304" y="3228975"/>
                  <a:ext cx="418704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Triangle 4"/>
            <p:cNvSpPr/>
            <p:nvPr/>
          </p:nvSpPr>
          <p:spPr>
            <a:xfrm rot="10800000">
              <a:off x="3505200" y="2743200"/>
              <a:ext cx="1723262" cy="173355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5887212" y="2800351"/>
              <a:ext cx="1732788" cy="1762124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Matrix inversion: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r>
                  <a:rPr lang="en-US" sz="2400" dirty="0" smtClean="0"/>
                  <a:t>Use recursion + 1 matrix </a:t>
                </a:r>
                <a:r>
                  <a:rPr lang="en-US" sz="2400" dirty="0" err="1" smtClean="0"/>
                  <a:t>mult</a:t>
                </a: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0">
                <a:blip r:embed="rId3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580150"/>
                  </p:ext>
                </p:extLst>
              </p:nvPr>
            </p:nvGraphicFramePr>
            <p:xfrm>
              <a:off x="4495800" y="4509652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580150"/>
                  </p:ext>
                </p:extLst>
              </p:nvPr>
            </p:nvGraphicFramePr>
            <p:xfrm>
              <a:off x="4495800" y="4509652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8750" t="-5405" r="-110000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108750" t="-5405" r="-10000" b="-113514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108750" t="-106849" r="-10000" b="-150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TextBox 19"/>
          <p:cNvSpPr txBox="1"/>
          <p:nvPr/>
        </p:nvSpPr>
        <p:spPr>
          <a:xfrm>
            <a:off x="7239000" y="4343400"/>
            <a:ext cx="3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307958"/>
                  </p:ext>
                </p:extLst>
              </p:nvPr>
            </p:nvGraphicFramePr>
            <p:xfrm>
              <a:off x="6248400" y="4538316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307958"/>
                  </p:ext>
                </p:extLst>
              </p:nvPr>
            </p:nvGraphicFramePr>
            <p:xfrm>
              <a:off x="6248400" y="4538316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000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TextBox 21"/>
          <p:cNvSpPr txBox="1"/>
          <p:nvPr/>
        </p:nvSpPr>
        <p:spPr>
          <a:xfrm>
            <a:off x="5562600" y="4400729"/>
            <a:ext cx="3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X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20015"/>
              </p:ext>
            </p:extLst>
          </p:nvPr>
        </p:nvGraphicFramePr>
        <p:xfrm>
          <a:off x="7924800" y="4538316"/>
          <a:ext cx="970092" cy="8857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5046"/>
                <a:gridCol w="485046"/>
              </a:tblGrid>
              <a:tr h="4428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50614" marR="50614" marT="25306" marB="2530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0614" marR="50614" marT="25306" marB="25306" anchor="ctr"/>
                </a:tc>
              </a:tr>
              <a:tr h="44286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0614" marR="50614" marT="25306" marB="253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50614" marR="50614" marT="25306" marB="25306" anchor="ctr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62000" y="2724150"/>
            <a:ext cx="4876800" cy="1299587"/>
            <a:chOff x="762000" y="2724150"/>
            <a:chExt cx="6934200" cy="1847850"/>
          </a:xfrm>
        </p:grpSpPr>
        <p:sp>
          <p:nvSpPr>
            <p:cNvPr id="18" name="Rectangle 17"/>
            <p:cNvSpPr/>
            <p:nvPr/>
          </p:nvSpPr>
          <p:spPr>
            <a:xfrm>
              <a:off x="762000" y="2724150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2743200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7400" y="2733675"/>
              <a:ext cx="18288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6504" y="3234531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77304" y="3228975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304" y="3228975"/>
                  <a:ext cx="418704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Triangle 27"/>
            <p:cNvSpPr/>
            <p:nvPr/>
          </p:nvSpPr>
          <p:spPr>
            <a:xfrm rot="10800000">
              <a:off x="3505200" y="2743200"/>
              <a:ext cx="1723262" cy="173355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>
              <a:off x="5887212" y="2800351"/>
              <a:ext cx="1732788" cy="1762124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p:pic>
        <p:nvPicPr>
          <p:cNvPr id="2050" name="Picture 2" descr="hopcroft_bunch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4" y="3124200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Mimick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Gauss elimination:</a:t>
                </a:r>
              </a:p>
              <a:p>
                <a:pPr lvl="1"/>
                <a:r>
                  <a:rPr lang="en-US" sz="2400" i="1" dirty="0" smtClean="0"/>
                  <a:t>Make A upper triangular</a:t>
                </a:r>
              </a:p>
              <a:p>
                <a:pPr lvl="1"/>
                <a:r>
                  <a:rPr lang="en-US" sz="2400" i="1" dirty="0" smtClean="0"/>
                  <a:t>Maintain row operations in L</a:t>
                </a:r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/>
              </a:p>
              <a:p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 smtClean="0"/>
                  <a:t>-</a:t>
                </a:r>
                <a:r>
                  <a:rPr lang="en-US" sz="2400" dirty="0" err="1" smtClean="0"/>
                  <a:t>th</a:t>
                </a:r>
                <a:r>
                  <a:rPr lang="en-US" sz="2400" dirty="0" smtClean="0"/>
                  <a:t> iteration,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to</a:t>
                </a:r>
                <a:br>
                  <a:rPr lang="en-US" sz="2400" dirty="0" smtClean="0"/>
                </a:br>
                <a:r>
                  <a:rPr lang="en-US" sz="2400" dirty="0" smtClean="0"/>
                  <a:t>zero entries in block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0">
                <a:blip r:embed="rId4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544730"/>
                  </p:ext>
                </p:extLst>
              </p:nvPr>
            </p:nvGraphicFramePr>
            <p:xfrm>
              <a:off x="609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544730"/>
                  </p:ext>
                </p:extLst>
              </p:nvPr>
            </p:nvGraphicFramePr>
            <p:xfrm>
              <a:off x="609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000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897982"/>
                  </p:ext>
                </p:extLst>
              </p:nvPr>
            </p:nvGraphicFramePr>
            <p:xfrm>
              <a:off x="2133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897982"/>
                  </p:ext>
                </p:extLst>
              </p:nvPr>
            </p:nvGraphicFramePr>
            <p:xfrm>
              <a:off x="2133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000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1000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1000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1439152"/>
                  </p:ext>
                </p:extLst>
              </p:nvPr>
            </p:nvGraphicFramePr>
            <p:xfrm>
              <a:off x="3587768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1439152"/>
                  </p:ext>
                </p:extLst>
              </p:nvPr>
            </p:nvGraphicFramePr>
            <p:xfrm>
              <a:off x="3587768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875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10875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10875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533427" y="4419600"/>
            <a:ext cx="3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8092" y="4579829"/>
            <a:ext cx="36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pcroft_bunch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4" y="3124200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Mimick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Gauss elimination:</a:t>
                </a:r>
              </a:p>
              <a:p>
                <a:pPr lvl="1"/>
                <a:r>
                  <a:rPr lang="en-US" sz="2400" i="1" dirty="0"/>
                  <a:t>Make A </a:t>
                </a:r>
                <a:r>
                  <a:rPr lang="en-US" sz="2400" i="1" dirty="0" smtClean="0"/>
                  <a:t>upper triangular</a:t>
                </a:r>
                <a:endParaRPr lang="en-US" sz="2400" i="1" dirty="0"/>
              </a:p>
              <a:p>
                <a:pPr lvl="1"/>
                <a:r>
                  <a:rPr lang="en-US" sz="2400" i="1" dirty="0"/>
                  <a:t>Maintain row operations in L</a:t>
                </a:r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/>
              </a:p>
              <a:p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 smtClean="0"/>
                  <a:t>-</a:t>
                </a:r>
                <a:r>
                  <a:rPr lang="en-US" sz="2400" dirty="0" err="1" smtClean="0"/>
                  <a:t>th</a:t>
                </a:r>
                <a:r>
                  <a:rPr lang="en-US" sz="2400" dirty="0" smtClean="0"/>
                  <a:t> iteration,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to</a:t>
                </a:r>
                <a:br>
                  <a:rPr lang="en-US" sz="2400" dirty="0" smtClean="0"/>
                </a:br>
                <a:r>
                  <a:rPr lang="en-US" sz="2400" dirty="0" smtClean="0"/>
                  <a:t>zero entries in block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0">
                <a:blip r:embed="rId4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609576"/>
                  </p:ext>
                </p:extLst>
              </p:nvPr>
            </p:nvGraphicFramePr>
            <p:xfrm>
              <a:off x="609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609576"/>
                  </p:ext>
                </p:extLst>
              </p:nvPr>
            </p:nvGraphicFramePr>
            <p:xfrm>
              <a:off x="609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000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5"/>
                          <a:stretch>
                            <a:fillRect l="-11000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64457"/>
                  </p:ext>
                </p:extLst>
              </p:nvPr>
            </p:nvGraphicFramePr>
            <p:xfrm>
              <a:off x="2133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64457"/>
                  </p:ext>
                </p:extLst>
              </p:nvPr>
            </p:nvGraphicFramePr>
            <p:xfrm>
              <a:off x="2133600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000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1000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6"/>
                          <a:stretch>
                            <a:fillRect l="-11000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069124"/>
                  </p:ext>
                </p:extLst>
              </p:nvPr>
            </p:nvGraphicFramePr>
            <p:xfrm>
              <a:off x="3587768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069124"/>
                  </p:ext>
                </p:extLst>
              </p:nvPr>
            </p:nvGraphicFramePr>
            <p:xfrm>
              <a:off x="3587768" y="4648200"/>
              <a:ext cx="970092" cy="88573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85046"/>
                    <a:gridCol w="485046"/>
                  </a:tblGrid>
                  <a:tr h="44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8750" t="-5479" r="-11000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108750" t="-5479" r="-10000" b="-116438"/>
                          </a:stretch>
                        </a:blipFill>
                      </a:tcPr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7"/>
                          <a:stretch>
                            <a:fillRect l="-108750" t="-105479" r="-10000" b="-164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533427" y="4419600"/>
            <a:ext cx="3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8092" y="4579829"/>
            <a:ext cx="36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opcroft_bunch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4" y="3124200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endParaRPr lang="en-US" sz="2400" i="1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pcroft_bunc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9" y="3124200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endParaRPr lang="en-US" sz="2400" i="1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opcroft_bunch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84" y="3133724"/>
            <a:ext cx="3533816" cy="35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endParaRPr lang="en-US" sz="2400" i="1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119791165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4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opcroft_bunch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4" y="3152773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endParaRPr lang="en-US" sz="2400" i="1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pcroft_bunch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34" y="3124200"/>
            <a:ext cx="3543300" cy="3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Lots of linear algebra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, can*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US" sz="2400" dirty="0" smtClean="0"/>
                  <a:t> decomposition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time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/>
                  <a:t> iterations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/>
                  <a:t> blocks,</a:t>
                </a:r>
              </a:p>
              <a:p>
                <a:pPr lvl="1"/>
                <a:r>
                  <a:rPr lang="en-US" sz="2400" dirty="0" smtClean="0"/>
                  <a:t>Inverting: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err="1" smtClean="0"/>
                  <a:t>mult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matrix</a:t>
                </a:r>
              </a:p>
              <a:p>
                <a:pPr lvl="1"/>
                <a:r>
                  <a:rPr lang="en-US" sz="2400" dirty="0" smtClean="0"/>
                  <a:t>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Total runtime:</a:t>
                </a:r>
              </a:p>
              <a:p>
                <a:pPr marL="0" indent="0">
                  <a:buNone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486400"/>
              </a:xfrm>
              <a:blipFill rotWithShape="0">
                <a:blip r:embed="rId4"/>
                <a:stretch>
                  <a:fillRect l="-102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28600" y="5518279"/>
                <a:ext cx="9753600" cy="118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5518279"/>
                <a:ext cx="9753600" cy="1180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Natural question: can we do some tasks faster?</a:t>
            </a:r>
          </a:p>
          <a:p>
            <a:r>
              <a:rPr lang="en-US" sz="2600" dirty="0" smtClean="0"/>
              <a:t>No for matrix inversion:</a:t>
            </a:r>
            <a:endParaRPr lang="en-US" sz="26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14043"/>
                  </p:ext>
                </p:extLst>
              </p:nvPr>
            </p:nvGraphicFramePr>
            <p:xfrm>
              <a:off x="1600200" y="3124200"/>
              <a:ext cx="1295400" cy="134055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31800"/>
                    <a:gridCol w="431800"/>
                    <a:gridCol w="431800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14043"/>
                  </p:ext>
                </p:extLst>
              </p:nvPr>
            </p:nvGraphicFramePr>
            <p:xfrm>
              <a:off x="1600200" y="3124200"/>
              <a:ext cx="1295400" cy="134055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431800"/>
                    <a:gridCol w="431800"/>
                    <a:gridCol w="431800"/>
                  </a:tblGrid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9859" t="-5405" r="-212676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109859" t="-5405" r="-112676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209859" t="-5405" r="-12676" b="-213514"/>
                          </a:stretch>
                        </a:blipFill>
                      </a:tcPr>
                    </a:tc>
                  </a:tr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9859" t="-106849" r="-212676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109859" t="-106849" r="-112676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209859" t="-106849" r="-12676" b="-116438"/>
                          </a:stretch>
                        </a:blipFill>
                      </a:tcPr>
                    </a:tc>
                  </a:tr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9859" t="-204054" r="-212676" b="-1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109859" t="-204054" r="-112676" b="-1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3"/>
                          <a:stretch>
                            <a:fillRect l="-209859" t="-204054" r="-12676" b="-148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45426"/>
                  </p:ext>
                </p:extLst>
              </p:nvPr>
            </p:nvGraphicFramePr>
            <p:xfrm>
              <a:off x="4103489" y="3124200"/>
              <a:ext cx="1687710" cy="134055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562570"/>
                    <a:gridCol w="562570"/>
                    <a:gridCol w="562570"/>
                  </a:tblGrid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  <a:tr h="4428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marL="50614" marR="50614" marT="25306" marB="2530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45426"/>
                  </p:ext>
                </p:extLst>
              </p:nvPr>
            </p:nvGraphicFramePr>
            <p:xfrm>
              <a:off x="4103489" y="3124200"/>
              <a:ext cx="1687710" cy="1340556"/>
            </p:xfrm>
            <a:graphic>
              <a:graphicData uri="http://schemas.openxmlformats.org/drawingml/2006/table">
                <a:tbl>
                  <a:tblPr>
                    <a:tableStyleId>{284E427A-3D55-4303-BF80-6455036E1DE7}</a:tableStyleId>
                  </a:tblPr>
                  <a:tblGrid>
                    <a:gridCol w="562570"/>
                    <a:gridCol w="562570"/>
                    <a:gridCol w="562570"/>
                  </a:tblGrid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8696" t="-5405" r="-210870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107527" t="-5405" r="-108602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209783" t="-5405" r="-9783" b="-213514"/>
                          </a:stretch>
                        </a:blipFill>
                      </a:tcPr>
                    </a:tc>
                  </a:tr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8696" t="-106849" r="-210870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107527" t="-106849" r="-108602" b="-1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209783" t="-106849" r="-9783" b="-116438"/>
                          </a:stretch>
                        </a:blipFill>
                      </a:tcPr>
                    </a:tc>
                  </a:tr>
                  <a:tr h="446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8696" t="-204054" r="-210870" b="-1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107527" t="-204054" r="-108602" b="-1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614" marR="50614" marT="25306" marB="25306" anchor="ctr">
                        <a:blipFill rotWithShape="0">
                          <a:blip r:embed="rId4"/>
                          <a:stretch>
                            <a:fillRect l="-209783" t="-204054" r="-9783" b="-148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2695416"/>
                <a:ext cx="6928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95416"/>
                <a:ext cx="69281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5327" y="3533426"/>
                <a:ext cx="5084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27" y="3533426"/>
                <a:ext cx="50847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05200" y="23008"/>
            <a:ext cx="56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 This exposition is heavily based on a blog post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048000"/>
            <a:ext cx="4377683" cy="243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Natural question: can we do some tasks faster?</a:t>
                </a:r>
              </a:p>
              <a:p>
                <a:r>
                  <a:rPr lang="en-US" sz="2600" dirty="0" smtClean="0"/>
                  <a:t>What about determinant?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400" b="1" dirty="0" err="1" smtClean="0"/>
                  <a:t>Baur</a:t>
                </a:r>
                <a:r>
                  <a:rPr lang="en-US" sz="2400" b="1" dirty="0" smtClean="0"/>
                  <a:t>-Strassen: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 Given a `straight-line’ program</a:t>
                </a:r>
                <a:br>
                  <a:rPr lang="en-US" sz="2400" i="1" dirty="0" smtClean="0"/>
                </a:br>
                <a:r>
                  <a:rPr lang="en-US" sz="2400" i="1" dirty="0" smtClean="0"/>
                  <a:t> for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 smtClean="0"/>
                  <a:t> in time T, can </a:t>
                </a:r>
              </a:p>
              <a:p>
                <a:pPr marL="0" indent="0">
                  <a:buNone/>
                </a:pPr>
                <a:r>
                  <a:rPr lang="en-US" sz="2600" i="1" dirty="0" smtClean="0"/>
                  <a:t> compute all partial derivatives</a:t>
                </a:r>
                <a:br>
                  <a:rPr lang="en-US" sz="2600" i="1" dirty="0" smtClean="0"/>
                </a:b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in time 3T.</a:t>
                </a:r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1827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7852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65785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en-US" sz="2400" dirty="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29443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13" name="AutoShape 8"/>
          <p:cNvCxnSpPr>
            <a:cxnSpLocks noChangeShapeType="1"/>
            <a:stCxn id="10" idx="0"/>
            <a:endCxn id="9" idx="2"/>
          </p:cNvCxnSpPr>
          <p:nvPr/>
        </p:nvCxnSpPr>
        <p:spPr bwMode="auto">
          <a:xfrm flipV="1">
            <a:off x="615156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9"/>
          <p:cNvCxnSpPr>
            <a:cxnSpLocks noChangeShapeType="1"/>
            <a:stCxn id="11" idx="0"/>
            <a:endCxn id="10" idx="2"/>
          </p:cNvCxnSpPr>
          <p:nvPr/>
        </p:nvCxnSpPr>
        <p:spPr bwMode="auto">
          <a:xfrm flipV="1">
            <a:off x="588645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0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H="1" flipV="1">
            <a:off x="615156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8031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11835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98036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8180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48347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90416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22" name="AutoShape 17"/>
          <p:cNvCxnSpPr>
            <a:cxnSpLocks noChangeShapeType="1"/>
            <a:stCxn id="17" idx="0"/>
            <a:endCxn id="16" idx="2"/>
          </p:cNvCxnSpPr>
          <p:nvPr/>
        </p:nvCxnSpPr>
        <p:spPr bwMode="auto">
          <a:xfrm flipV="1">
            <a:off x="728345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8"/>
          <p:cNvCxnSpPr>
            <a:cxnSpLocks noChangeShapeType="1"/>
            <a:stCxn id="18" idx="0"/>
            <a:endCxn id="16" idx="2"/>
          </p:cNvCxnSpPr>
          <p:nvPr/>
        </p:nvCxnSpPr>
        <p:spPr bwMode="auto">
          <a:xfrm flipH="1" flipV="1">
            <a:off x="775335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9"/>
          <p:cNvCxnSpPr>
            <a:cxnSpLocks noChangeShapeType="1"/>
            <a:stCxn id="19" idx="0"/>
            <a:endCxn id="17" idx="2"/>
          </p:cNvCxnSpPr>
          <p:nvPr/>
        </p:nvCxnSpPr>
        <p:spPr bwMode="auto">
          <a:xfrm flipV="1">
            <a:off x="702627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0"/>
          <p:cNvCxnSpPr>
            <a:cxnSpLocks noChangeShapeType="1"/>
            <a:stCxn id="20" idx="0"/>
            <a:endCxn id="17" idx="2"/>
          </p:cNvCxnSpPr>
          <p:nvPr/>
        </p:nvCxnSpPr>
        <p:spPr bwMode="auto">
          <a:xfrm flipH="1" flipV="1">
            <a:off x="728345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1"/>
          <p:cNvCxnSpPr>
            <a:cxnSpLocks noChangeShapeType="1"/>
            <a:stCxn id="21" idx="0"/>
            <a:endCxn id="18" idx="2"/>
          </p:cNvCxnSpPr>
          <p:nvPr/>
        </p:nvCxnSpPr>
        <p:spPr bwMode="auto">
          <a:xfrm flipH="1" flipV="1">
            <a:off x="813593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01040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cxnSp>
        <p:nvCxnSpPr>
          <p:cNvPr id="28" name="AutoShape 23"/>
          <p:cNvCxnSpPr>
            <a:cxnSpLocks noChangeShapeType="1"/>
            <a:stCxn id="9" idx="0"/>
            <a:endCxn id="27" idx="2"/>
          </p:cNvCxnSpPr>
          <p:nvPr/>
        </p:nvCxnSpPr>
        <p:spPr bwMode="auto">
          <a:xfrm flipV="1">
            <a:off x="667385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4"/>
          <p:cNvCxnSpPr>
            <a:cxnSpLocks noChangeShapeType="1"/>
            <a:stCxn id="16" idx="0"/>
            <a:endCxn id="27" idx="2"/>
          </p:cNvCxnSpPr>
          <p:nvPr/>
        </p:nvCxnSpPr>
        <p:spPr bwMode="auto">
          <a:xfrm flipH="1" flipV="1">
            <a:off x="719455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00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048000"/>
            <a:ext cx="4377683" cy="243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Natural question: can we do some tasks faster?</a:t>
                </a:r>
              </a:p>
              <a:p>
                <a:r>
                  <a:rPr lang="en-US" sz="2600" dirty="0" smtClean="0"/>
                  <a:t>What about determinant?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400" b="1" dirty="0" err="1" smtClean="0"/>
                  <a:t>Baur</a:t>
                </a:r>
                <a:r>
                  <a:rPr lang="en-US" sz="2400" b="1" dirty="0" smtClean="0"/>
                  <a:t>-Strassen: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 Given a `straight-line’ program</a:t>
                </a:r>
                <a:br>
                  <a:rPr lang="en-US" sz="2400" i="1" dirty="0" smtClean="0"/>
                </a:br>
                <a:r>
                  <a:rPr lang="en-US" sz="2400" i="1" dirty="0" smtClean="0"/>
                  <a:t> for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 smtClean="0"/>
                  <a:t> in time T, can </a:t>
                </a:r>
              </a:p>
              <a:p>
                <a:pPr marL="0" indent="0">
                  <a:buNone/>
                </a:pPr>
                <a:r>
                  <a:rPr lang="en-US" sz="2600" i="1" dirty="0" smtClean="0"/>
                  <a:t> compute all partial derivatives</a:t>
                </a:r>
                <a:br>
                  <a:rPr lang="en-US" sz="2600" i="1" dirty="0" smtClean="0"/>
                </a:b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i="1" dirty="0" smtClean="0"/>
                  <a:t>in time 3T.</a:t>
                </a:r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34883" y="2777809"/>
            <a:ext cx="4537717" cy="3851591"/>
            <a:chOff x="4834883" y="2777809"/>
            <a:chExt cx="4537717" cy="3851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688718"/>
              <a:ext cx="4229100" cy="2095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2777809"/>
              <a:ext cx="2628900" cy="7810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34883" y="5718445"/>
                  <a:ext cx="4537717" cy="910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,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 smtClean="0"/>
                    <a:t> minus row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400" dirty="0" smtClean="0"/>
                    <a:t> and column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883" y="5718445"/>
                  <a:ext cx="4537717" cy="9109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8" t="-2667" b="-1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Natural question: can we do some tasks faster?</a:t>
                </a:r>
              </a:p>
              <a:p>
                <a:r>
                  <a:rPr lang="en-US" sz="2600" dirty="0" smtClean="0"/>
                  <a:t>What about determinant?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r>
                  <a:rPr lang="en-US" sz="2600" dirty="0" smtClean="0"/>
                  <a:t>Determinant is in `NC’ [</a:t>
                </a:r>
                <a:r>
                  <a:rPr lang="en-US" sz="2800" dirty="0" smtClean="0"/>
                  <a:t>Csanky’76</a:t>
                </a:r>
                <a:r>
                  <a:rPr lang="en-US" sz="2600" dirty="0" smtClean="0"/>
                  <a:t>]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NC: `Nick’s Class, named after Nick </a:t>
                </a:r>
                <a:r>
                  <a:rPr lang="en-US" sz="2400" dirty="0" err="1" smtClean="0"/>
                  <a:t>Pippenger</a:t>
                </a:r>
                <a:r>
                  <a:rPr lang="en-US" sz="2400" dirty="0" smtClean="0"/>
                  <a:t> by Stephen Cook’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The problem can be solved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/>
                  <a:t> time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processors,</a:t>
                </a:r>
                <a:br>
                  <a:rPr lang="en-US" sz="2400" dirty="0" smtClean="0"/>
                </a:br>
                <a:r>
                  <a:rPr lang="en-US" sz="2400" dirty="0" smtClean="0"/>
                  <a:t>     for constants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2"/>
                <a:stretch>
                  <a:fillRect l="-107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Linear Algebra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467476"/>
            <a:ext cx="8382000" cy="8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Freivalds</a:t>
            </a:r>
            <a:r>
              <a:rPr lang="en-US" dirty="0" smtClean="0"/>
              <a:t>’ Algorithm </a:t>
            </a:r>
            <a:r>
              <a:rPr lang="en-US" sz="3600" dirty="0" smtClean="0"/>
              <a:t>(1977)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0"/>
            <a:ext cx="8045895" cy="4520122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dirty="0" err="1" smtClean="0"/>
              <a:t>Freivalds</a:t>
            </a:r>
            <a:r>
              <a:rPr lang="en-US" dirty="0" smtClean="0"/>
              <a:t>’ variant of problem: </a:t>
            </a:r>
          </a:p>
          <a:p>
            <a:pPr marL="627849" indent="0">
              <a:buNone/>
            </a:pPr>
            <a:r>
              <a:rPr lang="en-US" dirty="0" smtClean="0"/>
              <a:t>Determine </a:t>
            </a:r>
            <a:r>
              <a:rPr lang="en-US" dirty="0"/>
              <a:t>whether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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 matrices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dirty="0"/>
              <a:t> satisfy the condition 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C</a:t>
            </a:r>
          </a:p>
          <a:p>
            <a:pPr lvl="0"/>
            <a:r>
              <a:rPr lang="en-US" dirty="0"/>
              <a:t>Method:</a:t>
            </a:r>
          </a:p>
          <a:p>
            <a:pPr lvl="1" rtl="0" hangingPunct="0"/>
            <a:r>
              <a:rPr lang="en-US" dirty="0"/>
              <a:t>Choose </a:t>
            </a:r>
            <a:r>
              <a:rPr lang="en-US" sz="2900" i="1" dirty="0"/>
              <a:t>x</a:t>
            </a:r>
            <a:r>
              <a:rPr lang="en-US" dirty="0"/>
              <a:t> </a:t>
            </a:r>
            <a:r>
              <a:rPr lang="en-US" dirty="0" smtClean="0">
                <a:latin typeface="Liberation Sans" pitchFamily="32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{0,1}</a:t>
            </a:r>
            <a:r>
              <a:rPr lang="en-US" i="1" baseline="33000" dirty="0"/>
              <a:t>n</a:t>
            </a:r>
            <a:r>
              <a:rPr lang="en-US" baseline="33000" dirty="0"/>
              <a:t>  </a:t>
            </a:r>
            <a:r>
              <a:rPr lang="en-US" dirty="0"/>
              <a:t>randomly </a:t>
            </a:r>
            <a:r>
              <a:rPr lang="en-US" dirty="0" smtClean="0"/>
              <a:t>and uniformly (vector </a:t>
            </a:r>
            <a:r>
              <a:rPr lang="en-US" dirty="0"/>
              <a:t>of length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 rtl="0" hangingPunct="0"/>
            <a:r>
              <a:rPr lang="en-US" dirty="0"/>
              <a:t>If </a:t>
            </a:r>
            <a:r>
              <a:rPr lang="en-US" i="1" dirty="0" err="1"/>
              <a:t>ABx</a:t>
            </a:r>
            <a:r>
              <a:rPr lang="en-US" dirty="0"/>
              <a:t> </a:t>
            </a:r>
            <a:r>
              <a:rPr lang="en-US" dirty="0">
                <a:latin typeface="Liberation Sans" pitchFamily="32"/>
              </a:rPr>
              <a:t>≠</a:t>
            </a:r>
            <a:r>
              <a:rPr lang="en-US" dirty="0"/>
              <a:t> </a:t>
            </a:r>
            <a:r>
              <a:rPr lang="en-US" i="1" dirty="0" err="1" smtClean="0"/>
              <a:t>Cx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dirty="0" smtClean="0"/>
              <a:t>report “</a:t>
            </a:r>
            <a:r>
              <a:rPr lang="en-US" i="1" dirty="0" smtClean="0"/>
              <a:t>AB</a:t>
            </a:r>
            <a:r>
              <a:rPr lang="en-US" dirty="0" smtClean="0"/>
              <a:t> </a:t>
            </a:r>
            <a:r>
              <a:rPr lang="en-US" dirty="0">
                <a:latin typeface="Liberation Sans" pitchFamily="32"/>
              </a:rPr>
              <a:t>≠ </a:t>
            </a:r>
            <a:r>
              <a:rPr lang="en-US" i="1" dirty="0" smtClean="0"/>
              <a:t>C”</a:t>
            </a:r>
            <a:endParaRPr lang="en-US" i="1" dirty="0"/>
          </a:p>
          <a:p>
            <a:pPr marL="540000" lvl="1" indent="0" rtl="0" hangingPunct="0">
              <a:buNone/>
            </a:pPr>
            <a:r>
              <a:rPr lang="en-US" dirty="0" smtClean="0">
                <a:latin typeface="Liberation Sans" pitchFamily="32"/>
              </a:rPr>
              <a:t>			else report “</a:t>
            </a:r>
            <a:r>
              <a:rPr lang="en-US" i="1" dirty="0" smtClean="0"/>
              <a:t>AB</a:t>
            </a:r>
            <a:r>
              <a:rPr lang="en-US" dirty="0" smtClean="0">
                <a:latin typeface="Liberation Sans" pitchFamily="32"/>
              </a:rPr>
              <a:t> </a:t>
            </a:r>
            <a:r>
              <a:rPr lang="en-US" dirty="0">
                <a:latin typeface="Liberation Sans" pitchFamily="32"/>
              </a:rPr>
              <a:t>= </a:t>
            </a:r>
            <a:r>
              <a:rPr lang="en-US" i="1" dirty="0"/>
              <a:t>C</a:t>
            </a:r>
            <a:r>
              <a:rPr lang="en-US" dirty="0">
                <a:latin typeface="Liberation Sans" pitchFamily="32"/>
              </a:rPr>
              <a:t> </a:t>
            </a:r>
            <a:r>
              <a:rPr lang="en-US" i="1" dirty="0" smtClean="0">
                <a:latin typeface="Liberation Sans" pitchFamily="32"/>
              </a:rPr>
              <a:t>probably”</a:t>
            </a:r>
            <a:endParaRPr lang="en-US" i="1" dirty="0">
              <a:latin typeface="Liberation Sans" pitchFamily="32"/>
            </a:endParaRPr>
          </a:p>
        </p:txBody>
      </p:sp>
    </p:spTree>
    <p:extLst>
      <p:ext uri="{BB962C8B-B14F-4D97-AF65-F5344CB8AC3E}">
        <p14:creationId xmlns:p14="http://schemas.microsoft.com/office/powerpoint/2010/main" val="28651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4799" y="1752600"/>
            <a:ext cx="8045895" cy="4925381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z="2800" i="1" dirty="0" err="1" smtClean="0"/>
              <a:t>ABx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/>
              <a:t>A</a:t>
            </a:r>
            <a:r>
              <a:rPr lang="en-US" sz="2800" dirty="0"/>
              <a:t>(</a:t>
            </a:r>
            <a:r>
              <a:rPr lang="en-US" sz="2800" i="1" dirty="0" err="1"/>
              <a:t>Bx</a:t>
            </a:r>
            <a:r>
              <a:rPr lang="en-US" sz="2800" dirty="0"/>
              <a:t>), so we have 3 instances of </a:t>
            </a:r>
            <a:r>
              <a:rPr lang="en-US" sz="2800" dirty="0" smtClean="0"/>
              <a:t>an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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matrix times an </a:t>
            </a:r>
            <a:r>
              <a:rPr lang="en-US" sz="2800" i="1" dirty="0"/>
              <a:t>n</a:t>
            </a:r>
            <a:r>
              <a:rPr lang="en-US" sz="2800" dirty="0"/>
              <a:t>-vector</a:t>
            </a:r>
          </a:p>
          <a:p>
            <a:pPr hangingPunct="0"/>
            <a:r>
              <a:rPr lang="en-US" sz="2800" dirty="0" smtClean="0"/>
              <a:t>These </a:t>
            </a:r>
            <a:r>
              <a:rPr lang="en-US" sz="2800" dirty="0"/>
              <a:t>are O(</a:t>
            </a:r>
            <a:r>
              <a:rPr lang="en-US" sz="2800" i="1" dirty="0"/>
              <a:t>n</a:t>
            </a:r>
            <a:r>
              <a:rPr lang="en-US" sz="2800" baseline="33000" dirty="0"/>
              <a:t>2</a:t>
            </a:r>
            <a:r>
              <a:rPr lang="en-US" sz="2800" dirty="0"/>
              <a:t>) time operations if done </a:t>
            </a:r>
            <a:r>
              <a:rPr lang="en-US" sz="2800" dirty="0" smtClean="0"/>
              <a:t>straightforwardly</a:t>
            </a:r>
          </a:p>
          <a:p>
            <a:pPr hangingPunct="0"/>
            <a:r>
              <a:rPr lang="en-US" sz="2800" dirty="0" smtClean="0"/>
              <a:t>Total running time </a:t>
            </a:r>
            <a:r>
              <a:rPr lang="en-US" sz="2800" dirty="0"/>
              <a:t>O(</a:t>
            </a:r>
            <a:r>
              <a:rPr lang="en-US" sz="2800" i="1" dirty="0"/>
              <a:t>n</a:t>
            </a:r>
            <a:r>
              <a:rPr lang="en-US" sz="2800" baseline="33000" dirty="0"/>
              <a:t>2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95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How Often Is It Wrong?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24799" y="1355182"/>
                <a:ext cx="8262001" cy="5322799"/>
              </a:xfrm>
            </p:spPr>
            <p:txBody>
              <a:bodyPr>
                <a:normAutofit/>
              </a:bodyPr>
              <a:lstStyle>
                <a:def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32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defPPr>
                <a:lvl1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32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1pPr>
                <a:lvl2pPr marL="86400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8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2pPr>
                <a:lvl3pPr marL="1295999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4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3pPr>
                <a:lvl4pPr marL="172800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4pPr>
                <a:lvl5pPr marL="216000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5pPr>
                <a:lvl6pPr marL="259200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6pPr>
                <a:lvl7pPr marL="302400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7pPr>
                <a:lvl8pPr marL="345600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8pPr>
                <a:lvl9pPr marL="3887999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18"/>
                    <a:ea typeface="DejaVu Sans" pitchFamily="2"/>
                    <a:cs typeface="Lohit Hindi" pitchFamily="2"/>
                  </a:defRPr>
                </a:lvl9pPr>
              </a:lstStyle>
              <a:p>
                <a:pPr marL="97967" indent="0">
                  <a:buNone/>
                </a:pPr>
                <a:r>
                  <a:rPr lang="en-US" sz="2500" dirty="0" smtClean="0"/>
                  <a:t>P(</a:t>
                </a:r>
                <a:r>
                  <a:rPr lang="en-US" sz="2500" i="1" dirty="0" err="1" smtClean="0"/>
                  <a:t>ABx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= </a:t>
                </a:r>
                <a:r>
                  <a:rPr lang="en-US" sz="2500" i="1" dirty="0" err="1" smtClean="0"/>
                  <a:t>Cx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|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 smtClean="0">
                    <a:sym typeface="Symbol"/>
                  </a:rPr>
                  <a:t>=</a:t>
                </a:r>
                <a:r>
                  <a:rPr lang="en-US" sz="2500" dirty="0" smtClean="0"/>
                  <a:t> </a:t>
                </a:r>
                <a:r>
                  <a:rPr lang="en-US" sz="2500" i="1" dirty="0"/>
                  <a:t>C</a:t>
                </a:r>
                <a:r>
                  <a:rPr lang="en-US" sz="2500" dirty="0"/>
                  <a:t>)</a:t>
                </a:r>
                <a:r>
                  <a:rPr lang="en-US" sz="2500" i="1" dirty="0"/>
                  <a:t> </a:t>
                </a:r>
                <a:r>
                  <a:rPr lang="en-US" sz="2500" dirty="0" smtClean="0">
                    <a:latin typeface="Liberation Sans" pitchFamily="32"/>
                  </a:rPr>
                  <a:t>= 1</a:t>
                </a:r>
                <a:endParaRPr lang="en-US" sz="2500" dirty="0" smtClean="0"/>
              </a:p>
              <a:p>
                <a:pPr marL="97967" indent="0">
                  <a:buNone/>
                </a:pPr>
                <a:r>
                  <a:rPr lang="en-US" sz="2500" dirty="0"/>
                  <a:t>P(</a:t>
                </a:r>
                <a:r>
                  <a:rPr lang="en-US" sz="2500" i="1" dirty="0" err="1"/>
                  <a:t>ABx</a:t>
                </a:r>
                <a:r>
                  <a:rPr lang="en-US" sz="2500" dirty="0"/>
                  <a:t> = </a:t>
                </a:r>
                <a:r>
                  <a:rPr lang="en-US" sz="2500" i="1" dirty="0" err="1"/>
                  <a:t>Cx</a:t>
                </a:r>
                <a:r>
                  <a:rPr lang="en-US" sz="2500" dirty="0"/>
                  <a:t> |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>
                    <a:sym typeface="Symbol"/>
                  </a:rPr>
                  <a:t></a:t>
                </a:r>
                <a:r>
                  <a:rPr lang="en-US" sz="2500" dirty="0"/>
                  <a:t> </a:t>
                </a:r>
                <a:r>
                  <a:rPr lang="en-US" sz="2500" i="1" dirty="0"/>
                  <a:t>C</a:t>
                </a:r>
                <a:r>
                  <a:rPr lang="en-US" sz="2500" dirty="0"/>
                  <a:t>)</a:t>
                </a:r>
                <a:r>
                  <a:rPr lang="en-US" sz="2500" i="1" dirty="0"/>
                  <a:t> </a:t>
                </a:r>
                <a:r>
                  <a:rPr lang="en-US" sz="2500" dirty="0">
                    <a:latin typeface="Liberation Sans" pitchFamily="32"/>
                  </a:rPr>
                  <a:t>≤</a:t>
                </a:r>
                <a:r>
                  <a:rPr lang="en-US" sz="2500" dirty="0"/>
                  <a:t> </a:t>
                </a:r>
                <a:r>
                  <a:rPr lang="en-US" sz="2500" dirty="0" smtClean="0"/>
                  <a:t>½ :</a:t>
                </a:r>
              </a:p>
              <a:p>
                <a:pPr marL="440867" indent="-342900"/>
                <a:r>
                  <a:rPr lang="en-US" sz="2500" dirty="0" smtClean="0"/>
                  <a:t>Assume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>
                    <a:sym typeface="Symbol"/>
                  </a:rPr>
                  <a:t></a:t>
                </a:r>
                <a:r>
                  <a:rPr lang="en-US" sz="2500" dirty="0"/>
                  <a:t> </a:t>
                </a:r>
                <a:r>
                  <a:rPr lang="en-US" sz="2500" i="1" dirty="0" smtClean="0"/>
                  <a:t>C</a:t>
                </a:r>
              </a:p>
              <a:p>
                <a:pPr marL="440867" indent="-342900"/>
                <a:r>
                  <a:rPr lang="en-US" sz="2500" dirty="0" smtClean="0"/>
                  <a:t>Then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 smtClean="0"/>
                  <a:t>- </a:t>
                </a:r>
                <a:r>
                  <a:rPr lang="en-US" sz="2500" i="1" dirty="0"/>
                  <a:t>C </a:t>
                </a:r>
                <a:r>
                  <a:rPr lang="en-US" sz="2500" dirty="0" smtClean="0">
                    <a:sym typeface="Symbol"/>
                  </a:rPr>
                  <a:t> 0, so there exist </a:t>
                </a:r>
                <a:r>
                  <a:rPr lang="en-US" sz="2500" i="1" dirty="0" err="1" smtClean="0">
                    <a:sym typeface="Symbol"/>
                  </a:rPr>
                  <a:t>i</a:t>
                </a:r>
                <a:r>
                  <a:rPr lang="en-US" sz="2500" dirty="0" smtClean="0">
                    <a:sym typeface="Symbol"/>
                  </a:rPr>
                  <a:t>, </a:t>
                </a:r>
                <a:r>
                  <a:rPr lang="en-US" sz="2500" i="1" dirty="0" smtClean="0">
                    <a:sym typeface="Symbol"/>
                  </a:rPr>
                  <a:t>j</a:t>
                </a:r>
                <a:r>
                  <a:rPr lang="en-US" sz="2500" dirty="0" smtClean="0">
                    <a:sym typeface="Symbol"/>
                  </a:rPr>
                  <a:t> with (</a:t>
                </a:r>
                <a:r>
                  <a:rPr lang="en-US" sz="2500" i="1" dirty="0" smtClean="0"/>
                  <a:t>AB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- </a:t>
                </a:r>
                <a:r>
                  <a:rPr lang="en-US" sz="2500" i="1" dirty="0" smtClean="0"/>
                  <a:t>C)</a:t>
                </a:r>
                <a:r>
                  <a:rPr lang="en-US" sz="2500" i="1" baseline="-25000" dirty="0" err="1" smtClean="0"/>
                  <a:t>ij</a:t>
                </a:r>
                <a:r>
                  <a:rPr lang="en-US" sz="2500" i="1" dirty="0" smtClean="0"/>
                  <a:t> </a:t>
                </a:r>
                <a:r>
                  <a:rPr lang="en-US" sz="2500" dirty="0">
                    <a:sym typeface="Symbol"/>
                  </a:rPr>
                  <a:t> </a:t>
                </a:r>
                <a:r>
                  <a:rPr lang="en-US" sz="2500" dirty="0" smtClean="0">
                    <a:sym typeface="Symbol"/>
                  </a:rPr>
                  <a:t>0 </a:t>
                </a:r>
              </a:p>
              <a:p>
                <a:pPr marL="440867" indent="-342900"/>
                <a:r>
                  <a:rPr lang="en-US" sz="2500" dirty="0" smtClean="0">
                    <a:sym typeface="Symbol"/>
                  </a:rPr>
                  <a:t>Let (</a:t>
                </a:r>
                <a:r>
                  <a:rPr lang="en-US" sz="2500" i="1" dirty="0" smtClean="0">
                    <a:sym typeface="Symbol"/>
                  </a:rPr>
                  <a:t>d</a:t>
                </a:r>
                <a:r>
                  <a:rPr lang="en-US" sz="2500" baseline="-25000" dirty="0" smtClean="0">
                    <a:sym typeface="Symbol"/>
                  </a:rPr>
                  <a:t>1</a:t>
                </a:r>
                <a:r>
                  <a:rPr lang="en-US" sz="2500" dirty="0" smtClean="0">
                    <a:sym typeface="Symbol"/>
                  </a:rPr>
                  <a:t>, </a:t>
                </a:r>
                <a:r>
                  <a:rPr lang="en-US" sz="2500" i="1" dirty="0" smtClean="0">
                    <a:sym typeface="Symbol"/>
                  </a:rPr>
                  <a:t>d</a:t>
                </a:r>
                <a:r>
                  <a:rPr lang="en-US" sz="2500" baseline="-25000" dirty="0" smtClean="0">
                    <a:sym typeface="Symbol"/>
                  </a:rPr>
                  <a:t>2</a:t>
                </a:r>
                <a:r>
                  <a:rPr lang="en-US" sz="2500" dirty="0" smtClean="0">
                    <a:sym typeface="Symbol"/>
                  </a:rPr>
                  <a:t>, …,</a:t>
                </a:r>
                <a:r>
                  <a:rPr lang="en-US" sz="2500" baseline="-25000" dirty="0" smtClean="0">
                    <a:sym typeface="Symbol"/>
                  </a:rPr>
                  <a:t> </a:t>
                </a:r>
                <a:r>
                  <a:rPr lang="en-US" sz="2500" i="1" dirty="0" err="1" smtClean="0">
                    <a:sym typeface="Symbol"/>
                  </a:rPr>
                  <a:t>d</a:t>
                </a:r>
                <a:r>
                  <a:rPr lang="en-US" sz="2500" i="1" baseline="-25000" dirty="0" err="1" smtClean="0">
                    <a:sym typeface="Symbol"/>
                  </a:rPr>
                  <a:t>n</a:t>
                </a:r>
                <a:r>
                  <a:rPr lang="en-US" sz="2500" dirty="0" smtClean="0">
                    <a:sym typeface="Symbol"/>
                  </a:rPr>
                  <a:t>) be </a:t>
                </a:r>
                <a:r>
                  <a:rPr lang="en-US" sz="2500" i="1" dirty="0" err="1" smtClean="0">
                    <a:sym typeface="Symbol"/>
                  </a:rPr>
                  <a:t>i-</a:t>
                </a:r>
                <a:r>
                  <a:rPr lang="en-US" sz="2500" dirty="0" err="1" smtClean="0">
                    <a:sym typeface="Symbol"/>
                  </a:rPr>
                  <a:t>th</a:t>
                </a:r>
                <a:r>
                  <a:rPr lang="en-US" sz="2500" dirty="0" smtClean="0">
                    <a:sym typeface="Symbol"/>
                  </a:rPr>
                  <a:t> row of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- </a:t>
                </a:r>
                <a:r>
                  <a:rPr lang="en-US" sz="2500" i="1" dirty="0" smtClean="0"/>
                  <a:t>C</a:t>
                </a:r>
                <a:r>
                  <a:rPr lang="en-US" sz="2500" dirty="0" smtClean="0"/>
                  <a:t>;  </a:t>
                </a:r>
                <a:r>
                  <a:rPr lang="en-US" sz="2500" i="1" dirty="0" err="1" smtClean="0">
                    <a:sym typeface="Symbol"/>
                  </a:rPr>
                  <a:t>d</a:t>
                </a:r>
                <a:r>
                  <a:rPr lang="en-US" sz="2500" i="1" baseline="-25000" dirty="0" err="1" smtClean="0">
                    <a:sym typeface="Symbol"/>
                  </a:rPr>
                  <a:t>j</a:t>
                </a:r>
                <a:r>
                  <a:rPr lang="en-US" sz="2500" i="1" baseline="-25000" dirty="0" smtClean="0">
                    <a:sym typeface="Symbol"/>
                  </a:rPr>
                  <a:t>  </a:t>
                </a:r>
                <a:r>
                  <a:rPr lang="en-US" sz="2500" dirty="0" smtClean="0">
                    <a:sym typeface="Symbol"/>
                  </a:rPr>
                  <a:t> </a:t>
                </a:r>
                <a:r>
                  <a:rPr lang="en-US" sz="2500" dirty="0">
                    <a:sym typeface="Symbol"/>
                  </a:rPr>
                  <a:t>0</a:t>
                </a:r>
                <a:endParaRPr lang="en-US" sz="2500" dirty="0" smtClean="0"/>
              </a:p>
              <a:p>
                <a:pPr marL="440867" indent="-342900"/>
                <a:r>
                  <a:rPr lang="en-US" sz="2500" dirty="0" smtClean="0"/>
                  <a:t>P((</a:t>
                </a:r>
                <a:r>
                  <a:rPr lang="en-US" sz="2500" i="1" dirty="0"/>
                  <a:t>AB</a:t>
                </a:r>
                <a:r>
                  <a:rPr lang="en-US" sz="2500" dirty="0"/>
                  <a:t> - </a:t>
                </a:r>
                <a:r>
                  <a:rPr lang="en-US" sz="2500" i="1" dirty="0" smtClean="0"/>
                  <a:t>C</a:t>
                </a:r>
                <a:r>
                  <a:rPr lang="en-US" sz="2500" dirty="0" smtClean="0"/>
                  <a:t>)</a:t>
                </a:r>
                <a:r>
                  <a:rPr lang="en-US" sz="2500" i="1" dirty="0"/>
                  <a:t> </a:t>
                </a:r>
                <a:r>
                  <a:rPr lang="en-US" sz="2500" i="1" dirty="0" smtClean="0"/>
                  <a:t>x </a:t>
                </a:r>
                <a:r>
                  <a:rPr lang="en-US" sz="2500" dirty="0" smtClean="0"/>
                  <a:t>= 0 </a:t>
                </a:r>
                <a:r>
                  <a:rPr lang="en-US" sz="2500" dirty="0"/>
                  <a:t>|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>
                    <a:sym typeface="Symbol"/>
                  </a:rPr>
                  <a:t></a:t>
                </a:r>
                <a:r>
                  <a:rPr lang="en-US" sz="2500" dirty="0"/>
                  <a:t> </a:t>
                </a:r>
                <a:r>
                  <a:rPr lang="en-US" sz="2500" i="1" dirty="0"/>
                  <a:t>C</a:t>
                </a:r>
                <a:r>
                  <a:rPr lang="en-US" sz="2500" dirty="0" smtClean="0"/>
                  <a:t>)</a:t>
                </a:r>
                <a:r>
                  <a:rPr lang="en-US" sz="2500" i="1" dirty="0" smtClean="0"/>
                  <a:t> </a:t>
                </a:r>
              </a:p>
              <a:p>
                <a:pPr marL="97967" indent="0">
                  <a:buNone/>
                </a:pPr>
                <a:r>
                  <a:rPr lang="en-US" sz="2500" i="1" dirty="0">
                    <a:latin typeface="Liberation Sans" pitchFamily="32"/>
                  </a:rPr>
                  <a:t>	</a:t>
                </a:r>
                <a:r>
                  <a:rPr lang="en-US" sz="2500" dirty="0" smtClean="0">
                    <a:latin typeface="Liberation Sans" pitchFamily="32"/>
                  </a:rPr>
                  <a:t>≤</a:t>
                </a:r>
                <a:r>
                  <a:rPr lang="en-US" sz="2500" dirty="0" smtClean="0"/>
                  <a:t> P(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sz="25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sz="2500" b="0" i="1" dirty="0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sz="2500" b="0" i="1" dirty="0" smtClean="0">
                            <a:latin typeface="Cambria Math"/>
                            <a:sym typeface="Symbol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500" i="1" dirty="0">
                            <a:sym typeface="Symbol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500" i="1" baseline="-25000" dirty="0">
                            <a:sym typeface="Symbol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00" b="0" i="1" baseline="-25000" dirty="0" smtClean="0">
                            <a:sym typeface="Symbo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1" dirty="0">
                            <a:sym typeface="Symbol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500" i="1" baseline="-25000" dirty="0">
                            <a:sym typeface="Symbol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sz="2500" i="1" dirty="0" smtClean="0">
                    <a:sym typeface="Symbol"/>
                  </a:rPr>
                  <a:t> </a:t>
                </a:r>
                <a:r>
                  <a:rPr lang="en-US" sz="2500" dirty="0" smtClean="0">
                    <a:sym typeface="Symbol"/>
                  </a:rPr>
                  <a:t>= 0 </a:t>
                </a:r>
                <a:r>
                  <a:rPr lang="en-US" sz="2500" dirty="0"/>
                  <a:t>|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>
                    <a:sym typeface="Symbol"/>
                  </a:rPr>
                  <a:t></a:t>
                </a:r>
                <a:r>
                  <a:rPr lang="en-US" sz="2500" dirty="0"/>
                  <a:t> </a:t>
                </a:r>
                <a:r>
                  <a:rPr lang="en-US" sz="2500" i="1" dirty="0"/>
                  <a:t>C</a:t>
                </a:r>
                <a:r>
                  <a:rPr lang="en-US" sz="2500" dirty="0" smtClean="0">
                    <a:sym typeface="Symbol"/>
                  </a:rPr>
                  <a:t>)</a:t>
                </a:r>
              </a:p>
              <a:p>
                <a:pPr marL="97967" indent="0">
                  <a:buNone/>
                </a:pPr>
                <a:r>
                  <a:rPr lang="en-US" sz="2500" dirty="0" smtClean="0">
                    <a:sym typeface="Symbol"/>
                  </a:rPr>
                  <a:t>	= P(</a:t>
                </a:r>
                <a:r>
                  <a:rPr lang="en-US" sz="2500" i="1" dirty="0" err="1" smtClean="0"/>
                  <a:t>x</a:t>
                </a:r>
                <a:r>
                  <a:rPr lang="en-US" sz="2500" i="1" baseline="-25000" dirty="0" err="1" smtClean="0"/>
                  <a:t>j</a:t>
                </a:r>
                <a:r>
                  <a:rPr lang="en-US" sz="2500" i="1" baseline="-25000" dirty="0" smtClean="0"/>
                  <a:t> </a:t>
                </a:r>
                <a:r>
                  <a:rPr lang="en-US" sz="2500" i="1" dirty="0" smtClean="0"/>
                  <a:t>=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1" dirty="0">
                            <a:sym typeface="Symbol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500" b="0" i="1" baseline="-25000" dirty="0" smtClean="0">
                            <a:sym typeface="Symbol"/>
                          </a:rPr>
                          <m:t>j</m:t>
                        </m:r>
                      </m:den>
                    </m:f>
                  </m:oMath>
                </a14:m>
                <a:r>
                  <a:rPr lang="el-GR" sz="25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sz="25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i="1" dirty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sz="2500" i="1" dirty="0" smtClean="0">
                            <a:latin typeface="Cambria Math"/>
                            <a:sym typeface="Symbol"/>
                          </a:rPr>
                          <m:t>≠</m:t>
                        </m:r>
                        <m:r>
                          <a:rPr lang="en-US" sz="2500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500" i="1" dirty="0">
                            <a:sym typeface="Symbol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500" i="1" baseline="-25000" dirty="0">
                            <a:sym typeface="Symbol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00" i="1" baseline="-25000" dirty="0">
                            <a:sym typeface="Symbo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1" dirty="0">
                            <a:sym typeface="Symbol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500" i="1" baseline="-25000" dirty="0">
                            <a:sym typeface="Symbol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/>
                  <a:t>| </a:t>
                </a:r>
                <a:r>
                  <a:rPr lang="en-US" sz="2500" i="1" dirty="0"/>
                  <a:t>AB</a:t>
                </a:r>
                <a:r>
                  <a:rPr lang="en-US" sz="2500" dirty="0"/>
                  <a:t> </a:t>
                </a:r>
                <a:r>
                  <a:rPr lang="en-US" sz="2500" dirty="0">
                    <a:sym typeface="Symbol"/>
                  </a:rPr>
                  <a:t></a:t>
                </a:r>
                <a:r>
                  <a:rPr lang="en-US" sz="2500" dirty="0"/>
                  <a:t> </a:t>
                </a:r>
                <a:r>
                  <a:rPr lang="en-US" sz="2500" i="1" dirty="0" smtClean="0"/>
                  <a:t>C</a:t>
                </a:r>
                <a:r>
                  <a:rPr lang="en-US" sz="2500" dirty="0" smtClean="0"/>
                  <a:t>)</a:t>
                </a:r>
                <a:r>
                  <a:rPr lang="en-US" sz="2500" i="1" dirty="0" smtClean="0"/>
                  <a:t> </a:t>
                </a:r>
              </a:p>
              <a:p>
                <a:pPr marL="97967" indent="0">
                  <a:buNone/>
                </a:pPr>
                <a:r>
                  <a:rPr lang="en-US" sz="2500" i="1" dirty="0">
                    <a:latin typeface="Liberation Sans" pitchFamily="32"/>
                  </a:rPr>
                  <a:t>	</a:t>
                </a:r>
                <a:r>
                  <a:rPr lang="en-US" sz="2500" dirty="0" smtClean="0">
                    <a:latin typeface="Liberation Sans" pitchFamily="32"/>
                  </a:rPr>
                  <a:t>≤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½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4799" y="1355182"/>
                <a:ext cx="8262001" cy="5322799"/>
              </a:xfrm>
              <a:blipFill rotWithShape="1">
                <a:blip r:embed="rId3"/>
                <a:stretch>
                  <a:fillRect l="-74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Decreasing the Probability of Error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4799" y="1981200"/>
            <a:ext cx="8045895" cy="4696781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z="2500" dirty="0" smtClean="0"/>
              <a:t>By </a:t>
            </a:r>
            <a:r>
              <a:rPr lang="en-US" sz="2500" dirty="0"/>
              <a:t>iterating </a:t>
            </a:r>
            <a:r>
              <a:rPr lang="en-US" sz="2500" dirty="0" smtClean="0"/>
              <a:t>with </a:t>
            </a:r>
            <a:r>
              <a:rPr lang="en-US" sz="2500" i="1" dirty="0" smtClean="0"/>
              <a:t>k</a:t>
            </a:r>
            <a:r>
              <a:rPr lang="en-US" sz="2500" dirty="0" smtClean="0"/>
              <a:t> random, independent </a:t>
            </a:r>
            <a:r>
              <a:rPr lang="en-US" sz="2500" dirty="0"/>
              <a:t>choices of </a:t>
            </a:r>
            <a:r>
              <a:rPr lang="en-US" sz="2500" i="1" dirty="0"/>
              <a:t>x</a:t>
            </a:r>
            <a:r>
              <a:rPr lang="en-US" sz="2500" dirty="0"/>
              <a:t>, </a:t>
            </a:r>
            <a:r>
              <a:rPr lang="en-US" sz="2500" dirty="0" smtClean="0"/>
              <a:t>we can </a:t>
            </a:r>
            <a:r>
              <a:rPr lang="en-US" sz="2500" dirty="0"/>
              <a:t>decrease probability of error to </a:t>
            </a:r>
            <a:r>
              <a:rPr lang="en-US" sz="2500" dirty="0" smtClean="0"/>
              <a:t>1/2</a:t>
            </a:r>
            <a:r>
              <a:rPr lang="en-US" sz="2500" i="1" baseline="30000" dirty="0" smtClean="0"/>
              <a:t>k</a:t>
            </a:r>
            <a:r>
              <a:rPr lang="en-US" sz="2500" dirty="0" smtClean="0"/>
              <a:t>, using time O(</a:t>
            </a:r>
            <a:r>
              <a:rPr lang="en-US" sz="2400" i="1" dirty="0" smtClean="0"/>
              <a:t>kn</a:t>
            </a:r>
            <a:r>
              <a:rPr lang="en-US" sz="2400" baseline="33000" dirty="0" smtClean="0"/>
              <a:t>2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821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Yates’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Kronecker power: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has rows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and columns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be an integer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has rows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and columns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)]=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Yates’37: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                 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time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2545" b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0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Arithmetic on primary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fast can we add or multiply two numbers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digits?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676400"/>
                <a:ext cx="563769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3" t="-8197" r="-4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1027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1028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1029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1030"/>
  <p:tag name="POWERPOINTLATEX_ENTRY[3].STARTINDEX" val="69"/>
  <p:tag name="POWERPOINTLATEX_ENTRY[3].LENGTH" val="24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3074"/>
  <p:tag name="POWERPOINTLATEX_ENTRY[0].STARTINDEX" val="1"/>
  <p:tag name="POWERPOINTLATEX_ENTRY[0].LENGTH" val="12"/>
  <p:tag name="POWERPOINTLATEX_TYPE" val="HasCompiledIn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40"/>
  <p:tag name="POWERPOINTLATEX_ENTRY[0].SHAPEID" val="3075"/>
  <p:tag name="POWERPOINTLATEX_ENTRY[0].STARTINDEX" val="32"/>
  <p:tag name="POWERPOINTLATEX_ENTRY[0].LENGTH" val="2"/>
  <p:tag name="POWERPOINTLATEX_TYPE" val="HasCompiledInlin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4098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4099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4100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4101"/>
  <p:tag name="POWERPOINTLATEX_ENTRY[3].STARTINDEX" val="69"/>
  <p:tag name="POWERPOINTLATEX_ENTRY[3].LENGTH" val="24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1095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1096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1097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1098"/>
  <p:tag name="POWERPOINTLATEX_ENTRY[3].STARTINDEX" val="69"/>
  <p:tag name="POWERPOINTLATEX_ENTRY[3].LENGTH" val="24"/>
  <p:tag name="POWERPOINTLATEX_TYPE" val="HasCompiledInlin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4"/>
  <p:tag name="POWERPOINTLATEX_ENTRY[0].STARTINDEX" val="1"/>
  <p:tag name="POWERPOINTLATEX_ENTRY[0].LENGTH" val="12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76471"/>
  <p:tag name="POWERPOINTLATEX_CODE" val="t"/>
  <p:tag name="POWERPOINTLATEX_TYPE" val="Inline"/>
  <p:tag name="POWERPOINTLATEX_LINK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4"/>
  <p:tag name="POWERPOINTLATEX_ENTRY[0].STARTINDEX" val="1"/>
  <p:tag name="POWERPOINTLATEX_ENTRY[0].LENGTH" val="12"/>
  <p:tag name="POWERPOINTLATEX_TYPE" val="HasCompiledInlin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40"/>
  <p:tag name="POWERPOINTLATEX_ENTRY[0].SHAPEID" val="2051"/>
  <p:tag name="POWERPOINTLATEX_ENTRY[0].STARTINDEX" val="32"/>
  <p:tag name="POWERPOINTLATEX_ENTRY[0].LENGTH" val="2"/>
  <p:tag name="POWERPOINTLATEX_TYPE" val="HasCompiledInlin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1026"/>
  <p:tag name="POWERPOINTLATEX_ENTRY[0].STARTINDEX" val="21"/>
  <p:tag name="POWERPOINTLATEX_ENTRY[0].LENGTH" val="14"/>
  <p:tag name="POWERPOINTLATEX_TYPE" val="HasCompiledInlin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1026"/>
  <p:tag name="POWERPOINTLATEX_ENTRY[0].STARTINDEX" val="21"/>
  <p:tag name="POWERPOINTLATEX_ENTRY[0].LENGTH" val="14"/>
  <p:tag name="POWERPOINTLATEX_TYPE" val="HasCompiledInlin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1026"/>
  <p:tag name="POWERPOINTLATEX_ENTRY[0].STARTINDEX" val="21"/>
  <p:tag name="POWERPOINTLATEX_ENTRY[0].LENGTH" val="14"/>
  <p:tag name="POWERPOINTLATEX_TYPE" val="HasCompiledInlin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(nt)"/>
  <p:tag name="POWERPOINTLATEX_ENTRY[0].FONTSIZE" val="32"/>
  <p:tag name="POWERPOINTLATEX_ENTRY[0].SHAPEID" val="2092"/>
  <p:tag name="POWERPOINTLATEX_ENTRY[0].STARTINDEX" val="35"/>
  <p:tag name="POWERPOINTLATEX_ENTRY[0].LENGTH" val="10"/>
  <p:tag name="POWERPOINTLATEX_ENTRY[1].CODE" val="\mathcal{O}(t)"/>
  <p:tag name="POWERPOINTLATEX_ENTRY[1].FONTSIZE" val="32"/>
  <p:tag name="POWERPOINTLATEX_ENTRY[1].SHAPEID" val="2093"/>
  <p:tag name="POWERPOINTLATEX_ENTRY[1].STARTINDEX" val="55"/>
  <p:tag name="POWERPOINTLATEX_ENTRY[1].LENGTH" val="7"/>
  <p:tag name="POWERPOINTLATEX_ENTRY[2].CODE" val="t"/>
  <p:tag name="POWERPOINTLATEX_ENTRY[2].FONTSIZE" val="32"/>
  <p:tag name="POWERPOINTLATEX_ENTRY[2].SHAPEID" val="2094"/>
  <p:tag name="POWERPOINTLATEX_ENTRY[2].STARTINDEX" val="81"/>
  <p:tag name="POWERPOINTLATEX_ENTRY[2].LENGTH" val="2"/>
  <p:tag name="POWERPOINTLATEX_ENTRY[3].CODE" val="\approx 2^{n}"/>
  <p:tag name="POWERPOINTLATEX_ENTRY[3].FONTSIZE" val="32"/>
  <p:tag name="POWERPOINTLATEX_ENTRY[3].SHAPEID" val="2095"/>
  <p:tag name="POWERPOINTLATEX_ENTRY[3].STARTINDEX" val="104"/>
  <p:tag name="POWERPOINTLATEX_ENTRY[3].LENGTH" val="8"/>
  <p:tag name="POWERPOINTLATEX_ENTRY[4].CODE" val="\mathcal{O}(n^3t)"/>
  <p:tag name="POWERPOINTLATEX_ENTRY[4].FONTSIZE" val="32"/>
  <p:tag name="POWERPOINTLATEX_ENTRY[4].SHAPEID" val="2096"/>
  <p:tag name="POWERPOINTLATEX_ENTRY[4].STARTINDEX" val="213"/>
  <p:tag name="POWERPOINTLATEX_ENTRY[4].LENGTH" val="11"/>
  <p:tag name="POWERPOINTLATEX_ENTRY.LENGTH" val="6"/>
  <p:tag name="POWERPOINTLATEX_ENTRY[5].CODE" val="\mathcal{O}(n^2 \log t)"/>
  <p:tag name="POWERPOINTLATEX_ENTRY[5].FONTSIZE" val="32"/>
  <p:tag name="POWERPOINTLATEX_ENTRY[5].SHAPEID" val="2097"/>
  <p:tag name="POWERPOINTLATEX_ENTRY[5].STARTINDEX" val="234"/>
  <p:tag name="POWERPOINTLATEX_ENTRY[5].LENGTH" val="17"/>
  <p:tag name="POWERPOINTLATEX_TYPE" val="HasCompiled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1026"/>
  <p:tag name="POWERPOINTLATEX_ENTRY[0].STARTINDEX" val="1"/>
  <p:tag name="POWERPOINTLATEX_ENTRY[0].LENGTH" val="21"/>
  <p:tag name="POWERPOINTLATEX_TYPE" val="HasCompiledInlin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[0,0] &amp;= 1\\&#10;T[0,j] &amp;=0\\&#10;T[i,j] &amp;= T[i-1,j] +T[i-1,j-a_i]&#10; "/>
  <p:tag name="POWERPOINTLATEX_ENTRY[0].FONTSIZE" val="44"/>
  <p:tag name="POWERPOINTLATEX_ENTRY[0].SHAPEID" val="5122"/>
  <p:tag name="POWERPOINTLATEX_ENTRY[0].STARTINDEX" val="1"/>
  <p:tag name="POWERPOINTLATEX_ENTRY[0].LENGTH" val="25"/>
  <p:tag name="POWERPOINTLATEX_TYPE" val="HasCompiledInlin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(nt)"/>
  <p:tag name="POWERPOINTLATEX_ENTRY[0].FONTSIZE" val="32"/>
  <p:tag name="POWERPOINTLATEX_ENTRY[0].SHAPEID" val="2092"/>
  <p:tag name="POWERPOINTLATEX_ENTRY[0].STARTINDEX" val="35"/>
  <p:tag name="POWERPOINTLATEX_ENTRY[0].LENGTH" val="10"/>
  <p:tag name="POWERPOINTLATEX_ENTRY[1].CODE" val="\mathcal{O}(t)"/>
  <p:tag name="POWERPOINTLATEX_ENTRY[1].FONTSIZE" val="32"/>
  <p:tag name="POWERPOINTLATEX_ENTRY[1].SHAPEID" val="2093"/>
  <p:tag name="POWERPOINTLATEX_ENTRY[1].STARTINDEX" val="55"/>
  <p:tag name="POWERPOINTLATEX_ENTRY[1].LENGTH" val="7"/>
  <p:tag name="POWERPOINTLATEX_ENTRY[2].CODE" val="t"/>
  <p:tag name="POWERPOINTLATEX_ENTRY[2].FONTSIZE" val="32"/>
  <p:tag name="POWERPOINTLATEX_ENTRY[2].SHAPEID" val="2094"/>
  <p:tag name="POWERPOINTLATEX_ENTRY[2].STARTINDEX" val="81"/>
  <p:tag name="POWERPOINTLATEX_ENTRY[2].LENGTH" val="2"/>
  <p:tag name="POWERPOINTLATEX_ENTRY[3].CODE" val="\approx 2^{n}"/>
  <p:tag name="POWERPOINTLATEX_ENTRY[3].FONTSIZE" val="32"/>
  <p:tag name="POWERPOINTLATEX_ENTRY[3].SHAPEID" val="2095"/>
  <p:tag name="POWERPOINTLATEX_ENTRY[3].STARTINDEX" val="104"/>
  <p:tag name="POWERPOINTLATEX_ENTRY[3].LENGTH" val="8"/>
  <p:tag name="POWERPOINTLATEX_ENTRY[4].CODE" val="\mathcal{O}(n^3t)"/>
  <p:tag name="POWERPOINTLATEX_ENTRY[4].FONTSIZE" val="32"/>
  <p:tag name="POWERPOINTLATEX_ENTRY[4].SHAPEID" val="2096"/>
  <p:tag name="POWERPOINTLATEX_ENTRY[4].STARTINDEX" val="213"/>
  <p:tag name="POWERPOINTLATEX_ENTRY[4].LENGTH" val="11"/>
  <p:tag name="POWERPOINTLATEX_ENTRY.LENGTH" val="6"/>
  <p:tag name="POWERPOINTLATEX_ENTRY[5].CODE" val="\mathcal{O}(n^2 \log t)"/>
  <p:tag name="POWERPOINTLATEX_ENTRY[5].FONTSIZE" val="32"/>
  <p:tag name="POWERPOINTLATEX_ENTRY[5].SHAPEID" val="2097"/>
  <p:tag name="POWERPOINTLATEX_ENTRY[5].STARTINDEX" val="234"/>
  <p:tag name="POWERPOINTLATEX_ENTRY[5].LENGTH" val="17"/>
  <p:tag name="POWERPOINTLATEX_TYPE" val="HasCompiledInlin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2536</Words>
  <Application>Microsoft Office PowerPoint</Application>
  <PresentationFormat>On-screen Show (4:3)</PresentationFormat>
  <Paragraphs>1423</Paragraphs>
  <Slides>80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MS PGothic</vt:lpstr>
      <vt:lpstr>Arial</vt:lpstr>
      <vt:lpstr>Calibri</vt:lpstr>
      <vt:lpstr>Calisto MT</vt:lpstr>
      <vt:lpstr>Cambria Math</vt:lpstr>
      <vt:lpstr>Comic Sans MS</vt:lpstr>
      <vt:lpstr>Consolas</vt:lpstr>
      <vt:lpstr>DejaVu Sans</vt:lpstr>
      <vt:lpstr>Georgia</vt:lpstr>
      <vt:lpstr>Liberation Sans</vt:lpstr>
      <vt:lpstr>Lohit Hindi</vt:lpstr>
      <vt:lpstr>StarSymbol</vt:lpstr>
      <vt:lpstr>Symbol</vt:lpstr>
      <vt:lpstr>Wingdings</vt:lpstr>
      <vt:lpstr>Office Theme</vt:lpstr>
      <vt:lpstr>Algebraic (Graph) Algorithms (a little algebra goes a long way) </vt:lpstr>
      <vt:lpstr>(Preliminary) Outline</vt:lpstr>
      <vt:lpstr>Algebraic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fast can we multiply integers, really?</vt:lpstr>
      <vt:lpstr>How fast can we multiply integers, really?</vt:lpstr>
      <vt:lpstr>Karatsuba</vt:lpstr>
      <vt:lpstr>How fast can we multiply integers, really?</vt:lpstr>
      <vt:lpstr>How fast can we multiply integers, really?</vt:lpstr>
      <vt:lpstr>How fast can we multiply integers, really?</vt:lpstr>
      <vt:lpstr>Ω(n log n) lower bound</vt:lpstr>
      <vt:lpstr>PowerPoint Presentation</vt:lpstr>
      <vt:lpstr>Addition (Subset Sum)</vt:lpstr>
      <vt:lpstr>Subset Sum</vt:lpstr>
      <vt:lpstr>Subset Sum</vt:lpstr>
      <vt:lpstr>Subset Sum</vt:lpstr>
      <vt:lpstr>Subset Sum</vt:lpstr>
      <vt:lpstr>Subset Sum</vt:lpstr>
      <vt:lpstr>Dynamic Programming (DP)</vt:lpstr>
      <vt:lpstr>Dynamic Programming (DP)</vt:lpstr>
      <vt:lpstr>Subset 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Subset 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transform for Subset Sum</vt:lpstr>
      <vt:lpstr>Subset Sum</vt:lpstr>
      <vt:lpstr>Fast Linear Algebra</vt:lpstr>
      <vt:lpstr>Matrix Multiplication</vt:lpstr>
      <vt:lpstr>Matrix Multiplication</vt:lpstr>
      <vt:lpstr>Matrix Multiplication</vt:lpstr>
      <vt:lpstr>Matrix Multiplication</vt:lpstr>
      <vt:lpstr>Matrix Multiplication</vt:lpstr>
      <vt:lpstr>Other Linear Algebra</vt:lpstr>
      <vt:lpstr>Group-Theoretic Matrix Mult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Other Linear Algebra</vt:lpstr>
      <vt:lpstr>Freivalds’ Algorithm (1977)</vt:lpstr>
      <vt:lpstr>Running Time</vt:lpstr>
      <vt:lpstr>How Often Is It Wrong?</vt:lpstr>
      <vt:lpstr>Decreasing the Probability of Error</vt:lpstr>
      <vt:lpstr>Yates’ Algorithm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Nederlof, J.</dc:creator>
  <cp:lastModifiedBy>Nederlof, J.</cp:lastModifiedBy>
  <cp:revision>109</cp:revision>
  <dcterms:created xsi:type="dcterms:W3CDTF">2015-01-27T16:16:30Z</dcterms:created>
  <dcterms:modified xsi:type="dcterms:W3CDTF">2019-11-25T07:43:41Z</dcterms:modified>
</cp:coreProperties>
</file>